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3" r:id="rId7"/>
    <p:sldId id="264" r:id="rId8"/>
    <p:sldId id="262" r:id="rId9"/>
    <p:sldId id="265" r:id="rId10"/>
    <p:sldId id="268" r:id="rId11"/>
    <p:sldId id="266" r:id="rId12"/>
    <p:sldId id="267" r:id="rId13"/>
    <p:sldId id="269" r:id="rId14"/>
    <p:sldId id="270" r:id="rId15"/>
    <p:sldId id="272" r:id="rId16"/>
    <p:sldId id="271" r:id="rId17"/>
    <p:sldId id="273" r:id="rId18"/>
    <p:sldId id="274" r:id="rId19"/>
    <p:sldId id="275" r:id="rId20"/>
    <p:sldId id="278" r:id="rId21"/>
    <p:sldId id="276" r:id="rId22"/>
    <p:sldId id="277" r:id="rId23"/>
    <p:sldId id="279" r:id="rId24"/>
    <p:sldId id="280" r:id="rId25"/>
    <p:sldId id="281" r:id="rId26"/>
    <p:sldId id="282" r:id="rId27"/>
    <p:sldId id="283" r:id="rId28"/>
    <p:sldId id="284" r:id="rId29"/>
    <p:sldId id="285" r:id="rId30"/>
    <p:sldId id="286" r:id="rId31"/>
    <p:sldId id="287" r:id="rId32"/>
    <p:sldId id="289" r:id="rId33"/>
    <p:sldId id="290"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46C9B3-2AFA-4872-BD8C-613E5C6CAA57}" v="2" dt="2025-02-25T13:51:16.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80" d="100"/>
          <a:sy n="80" d="100"/>
        </p:scale>
        <p:origin x="179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uista Kupeka" userId="169fc99ee031d95e" providerId="LiveId" clId="{C446C9B3-2AFA-4872-BD8C-613E5C6CAA57}"/>
    <pc:docChg chg="delSld modSld">
      <pc:chgData name="Anguista Kupeka" userId="169fc99ee031d95e" providerId="LiveId" clId="{C446C9B3-2AFA-4872-BD8C-613E5C6CAA57}" dt="2025-02-25T13:51:24.493" v="5" actId="113"/>
      <pc:docMkLst>
        <pc:docMk/>
      </pc:docMkLst>
      <pc:sldChg chg="modSp mod">
        <pc:chgData name="Anguista Kupeka" userId="169fc99ee031d95e" providerId="LiveId" clId="{C446C9B3-2AFA-4872-BD8C-613E5C6CAA57}" dt="2025-02-25T13:51:24.493" v="5" actId="113"/>
        <pc:sldMkLst>
          <pc:docMk/>
          <pc:sldMk cId="2596542889" sldId="282"/>
        </pc:sldMkLst>
        <pc:spChg chg="mod">
          <ac:chgData name="Anguista Kupeka" userId="169fc99ee031d95e" providerId="LiveId" clId="{C446C9B3-2AFA-4872-BD8C-613E5C6CAA57}" dt="2025-02-25T13:51:24.493" v="5" actId="113"/>
          <ac:spMkLst>
            <pc:docMk/>
            <pc:sldMk cId="2596542889" sldId="282"/>
            <ac:spMk id="2" creationId="{0B412A03-3E2E-CD4F-A744-91231FD7B938}"/>
          </ac:spMkLst>
        </pc:spChg>
      </pc:sldChg>
      <pc:sldChg chg="modSp">
        <pc:chgData name="Anguista Kupeka" userId="169fc99ee031d95e" providerId="LiveId" clId="{C446C9B3-2AFA-4872-BD8C-613E5C6CAA57}" dt="2025-02-25T13:51:16.105" v="3" actId="113"/>
        <pc:sldMkLst>
          <pc:docMk/>
          <pc:sldMk cId="4055018155" sldId="287"/>
        </pc:sldMkLst>
        <pc:spChg chg="mod">
          <ac:chgData name="Anguista Kupeka" userId="169fc99ee031d95e" providerId="LiveId" clId="{C446C9B3-2AFA-4872-BD8C-613E5C6CAA57}" dt="2025-02-25T13:51:16.105" v="3" actId="113"/>
          <ac:spMkLst>
            <pc:docMk/>
            <pc:sldMk cId="4055018155" sldId="287"/>
            <ac:spMk id="2" creationId="{1FD9B428-3F6B-1AAC-BF0D-98B10978B020}"/>
          </ac:spMkLst>
        </pc:spChg>
      </pc:sldChg>
      <pc:sldChg chg="del">
        <pc:chgData name="Anguista Kupeka" userId="169fc99ee031d95e" providerId="LiveId" clId="{C446C9B3-2AFA-4872-BD8C-613E5C6CAA57}" dt="2025-02-25T13:51:04.578" v="1" actId="47"/>
        <pc:sldMkLst>
          <pc:docMk/>
          <pc:sldMk cId="2434020495" sldId="288"/>
        </pc:sldMkLst>
      </pc:sldChg>
      <pc:sldChg chg="del">
        <pc:chgData name="Anguista Kupeka" userId="169fc99ee031d95e" providerId="LiveId" clId="{C446C9B3-2AFA-4872-BD8C-613E5C6CAA57}" dt="2025-02-25T13:47:49.408" v="0" actId="47"/>
        <pc:sldMkLst>
          <pc:docMk/>
          <pc:sldMk cId="588420074" sldId="291"/>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2.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2.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9D180B-CA8F-4A6B-AA95-A34BF2F8F8EB}"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C9B76816-DA6E-489B-9319-9DF2E2EF6D2F}">
      <dgm:prSet/>
      <dgm:spPr/>
      <dgm:t>
        <a:bodyPr/>
        <a:lstStyle/>
        <a:p>
          <a:r>
            <a:rPr lang="en-US" b="0" i="0"/>
            <a:t>Understanding survival rates after breast cancer surgery is essential for healthcare providers to optimize treatment and improve patient outcomes. Accurate predictions can assist in:</a:t>
          </a:r>
          <a:endParaRPr lang="en-US"/>
        </a:p>
      </dgm:t>
    </dgm:pt>
    <dgm:pt modelId="{2001DF1C-D97E-4B8C-A9A1-4137FBEB4AE6}" type="parTrans" cxnId="{84B6BBA0-685F-49D5-BCD3-C71B43CC12CC}">
      <dgm:prSet/>
      <dgm:spPr/>
      <dgm:t>
        <a:bodyPr/>
        <a:lstStyle/>
        <a:p>
          <a:endParaRPr lang="en-US"/>
        </a:p>
      </dgm:t>
    </dgm:pt>
    <dgm:pt modelId="{CEAECDDF-DD7C-4A4A-AE2B-AA3691041CEE}" type="sibTrans" cxnId="{84B6BBA0-685F-49D5-BCD3-C71B43CC12CC}">
      <dgm:prSet/>
      <dgm:spPr/>
      <dgm:t>
        <a:bodyPr/>
        <a:lstStyle/>
        <a:p>
          <a:endParaRPr lang="en-US"/>
        </a:p>
      </dgm:t>
    </dgm:pt>
    <dgm:pt modelId="{96D57983-23C3-4068-BD02-E6D0095BDC90}">
      <dgm:prSet/>
      <dgm:spPr/>
      <dgm:t>
        <a:bodyPr/>
        <a:lstStyle/>
        <a:p>
          <a:r>
            <a:rPr lang="en-US" b="1" i="0"/>
            <a:t>Personalized Treatment Planning:</a:t>
          </a:r>
          <a:r>
            <a:rPr lang="en-US" b="0" i="0"/>
            <a:t> Tailoring post-operative care based on individual survival risk.</a:t>
          </a:r>
          <a:endParaRPr lang="en-US"/>
        </a:p>
      </dgm:t>
    </dgm:pt>
    <dgm:pt modelId="{637CB25E-B573-4A25-9A61-08B7A0BC5F4A}" type="parTrans" cxnId="{9D005B30-C24E-47D1-AC36-178738AF5897}">
      <dgm:prSet/>
      <dgm:spPr/>
      <dgm:t>
        <a:bodyPr/>
        <a:lstStyle/>
        <a:p>
          <a:endParaRPr lang="en-US"/>
        </a:p>
      </dgm:t>
    </dgm:pt>
    <dgm:pt modelId="{6E1C464E-E4B0-4510-9E1E-AFF81F89046F}" type="sibTrans" cxnId="{9D005B30-C24E-47D1-AC36-178738AF5897}">
      <dgm:prSet/>
      <dgm:spPr/>
      <dgm:t>
        <a:bodyPr/>
        <a:lstStyle/>
        <a:p>
          <a:endParaRPr lang="en-US"/>
        </a:p>
      </dgm:t>
    </dgm:pt>
    <dgm:pt modelId="{148F56E5-FFBC-4144-850E-C4817C3D798A}">
      <dgm:prSet/>
      <dgm:spPr/>
      <dgm:t>
        <a:bodyPr/>
        <a:lstStyle/>
        <a:p>
          <a:r>
            <a:rPr lang="en-US" b="1" i="0"/>
            <a:t>Resource Allocation:</a:t>
          </a:r>
          <a:r>
            <a:rPr lang="en-US" b="0" i="0"/>
            <a:t> Directing medical resources and attention to high-risk patients.</a:t>
          </a:r>
          <a:endParaRPr lang="en-US"/>
        </a:p>
      </dgm:t>
    </dgm:pt>
    <dgm:pt modelId="{6E102C80-7493-4E80-89C5-1050D4D736ED}" type="parTrans" cxnId="{C33FC3FF-28EB-4F9F-803C-7AB1EF56D52E}">
      <dgm:prSet/>
      <dgm:spPr/>
      <dgm:t>
        <a:bodyPr/>
        <a:lstStyle/>
        <a:p>
          <a:endParaRPr lang="en-US"/>
        </a:p>
      </dgm:t>
    </dgm:pt>
    <dgm:pt modelId="{39AB5946-8242-4B66-8329-B8DF4F8C5380}" type="sibTrans" cxnId="{C33FC3FF-28EB-4F9F-803C-7AB1EF56D52E}">
      <dgm:prSet/>
      <dgm:spPr/>
      <dgm:t>
        <a:bodyPr/>
        <a:lstStyle/>
        <a:p>
          <a:endParaRPr lang="en-US"/>
        </a:p>
      </dgm:t>
    </dgm:pt>
    <dgm:pt modelId="{17C1976D-4F8E-40CA-9AF5-07B3C8E2264E}">
      <dgm:prSet/>
      <dgm:spPr/>
      <dgm:t>
        <a:bodyPr/>
        <a:lstStyle/>
        <a:p>
          <a:r>
            <a:rPr lang="en-US" b="1" i="0"/>
            <a:t>Improved Patient Outcomes:</a:t>
          </a:r>
          <a:r>
            <a:rPr lang="en-US" b="0" i="0"/>
            <a:t> Identifying critical factors affecting recovery to enhance long-term survival rates.</a:t>
          </a:r>
          <a:endParaRPr lang="en-US"/>
        </a:p>
      </dgm:t>
    </dgm:pt>
    <dgm:pt modelId="{7145C81C-E02E-48CA-92C2-157D995907C0}" type="parTrans" cxnId="{83C250C9-F54F-450D-8A08-F53A15B2AE1C}">
      <dgm:prSet/>
      <dgm:spPr/>
      <dgm:t>
        <a:bodyPr/>
        <a:lstStyle/>
        <a:p>
          <a:endParaRPr lang="en-US"/>
        </a:p>
      </dgm:t>
    </dgm:pt>
    <dgm:pt modelId="{6F5FF5C9-C7B2-40B8-942F-EDAE586AD12F}" type="sibTrans" cxnId="{83C250C9-F54F-450D-8A08-F53A15B2AE1C}">
      <dgm:prSet/>
      <dgm:spPr/>
      <dgm:t>
        <a:bodyPr/>
        <a:lstStyle/>
        <a:p>
          <a:endParaRPr lang="en-US"/>
        </a:p>
      </dgm:t>
    </dgm:pt>
    <dgm:pt modelId="{48E5E7F1-934E-4C5E-A03A-A181D7D07554}" type="pres">
      <dgm:prSet presAssocID="{F99D180B-CA8F-4A6B-AA95-A34BF2F8F8EB}" presName="outerComposite" presStyleCnt="0">
        <dgm:presLayoutVars>
          <dgm:chMax val="5"/>
          <dgm:dir/>
          <dgm:resizeHandles val="exact"/>
        </dgm:presLayoutVars>
      </dgm:prSet>
      <dgm:spPr/>
    </dgm:pt>
    <dgm:pt modelId="{038378B9-22E4-4C1A-9B16-5256B6B3891C}" type="pres">
      <dgm:prSet presAssocID="{F99D180B-CA8F-4A6B-AA95-A34BF2F8F8EB}" presName="dummyMaxCanvas" presStyleCnt="0">
        <dgm:presLayoutVars/>
      </dgm:prSet>
      <dgm:spPr/>
    </dgm:pt>
    <dgm:pt modelId="{933E3E92-0A86-4B32-BC6F-FE9C378FCC0D}" type="pres">
      <dgm:prSet presAssocID="{F99D180B-CA8F-4A6B-AA95-A34BF2F8F8EB}" presName="FourNodes_1" presStyleLbl="node1" presStyleIdx="0" presStyleCnt="4">
        <dgm:presLayoutVars>
          <dgm:bulletEnabled val="1"/>
        </dgm:presLayoutVars>
      </dgm:prSet>
      <dgm:spPr/>
    </dgm:pt>
    <dgm:pt modelId="{B3B71881-8954-4118-B968-BA19BD86A7DB}" type="pres">
      <dgm:prSet presAssocID="{F99D180B-CA8F-4A6B-AA95-A34BF2F8F8EB}" presName="FourNodes_2" presStyleLbl="node1" presStyleIdx="1" presStyleCnt="4">
        <dgm:presLayoutVars>
          <dgm:bulletEnabled val="1"/>
        </dgm:presLayoutVars>
      </dgm:prSet>
      <dgm:spPr/>
    </dgm:pt>
    <dgm:pt modelId="{3657928B-4808-4C7A-89C7-2A0F07BF68DE}" type="pres">
      <dgm:prSet presAssocID="{F99D180B-CA8F-4A6B-AA95-A34BF2F8F8EB}" presName="FourNodes_3" presStyleLbl="node1" presStyleIdx="2" presStyleCnt="4">
        <dgm:presLayoutVars>
          <dgm:bulletEnabled val="1"/>
        </dgm:presLayoutVars>
      </dgm:prSet>
      <dgm:spPr/>
    </dgm:pt>
    <dgm:pt modelId="{42B4F308-5C9A-415C-BC58-AEC323DF4E0E}" type="pres">
      <dgm:prSet presAssocID="{F99D180B-CA8F-4A6B-AA95-A34BF2F8F8EB}" presName="FourNodes_4" presStyleLbl="node1" presStyleIdx="3" presStyleCnt="4">
        <dgm:presLayoutVars>
          <dgm:bulletEnabled val="1"/>
        </dgm:presLayoutVars>
      </dgm:prSet>
      <dgm:spPr/>
    </dgm:pt>
    <dgm:pt modelId="{6F47C723-7B92-4D2D-8476-445FE617E4CB}" type="pres">
      <dgm:prSet presAssocID="{F99D180B-CA8F-4A6B-AA95-A34BF2F8F8EB}" presName="FourConn_1-2" presStyleLbl="fgAccFollowNode1" presStyleIdx="0" presStyleCnt="3">
        <dgm:presLayoutVars>
          <dgm:bulletEnabled val="1"/>
        </dgm:presLayoutVars>
      </dgm:prSet>
      <dgm:spPr/>
    </dgm:pt>
    <dgm:pt modelId="{CCE55D61-A149-4853-82EC-8E6F995D225D}" type="pres">
      <dgm:prSet presAssocID="{F99D180B-CA8F-4A6B-AA95-A34BF2F8F8EB}" presName="FourConn_2-3" presStyleLbl="fgAccFollowNode1" presStyleIdx="1" presStyleCnt="3">
        <dgm:presLayoutVars>
          <dgm:bulletEnabled val="1"/>
        </dgm:presLayoutVars>
      </dgm:prSet>
      <dgm:spPr/>
    </dgm:pt>
    <dgm:pt modelId="{1C75A115-AC72-4DEE-A74A-73E9DC589FEF}" type="pres">
      <dgm:prSet presAssocID="{F99D180B-CA8F-4A6B-AA95-A34BF2F8F8EB}" presName="FourConn_3-4" presStyleLbl="fgAccFollowNode1" presStyleIdx="2" presStyleCnt="3">
        <dgm:presLayoutVars>
          <dgm:bulletEnabled val="1"/>
        </dgm:presLayoutVars>
      </dgm:prSet>
      <dgm:spPr/>
    </dgm:pt>
    <dgm:pt modelId="{56A51FD0-404A-45AB-8D30-66C3ECF92EB7}" type="pres">
      <dgm:prSet presAssocID="{F99D180B-CA8F-4A6B-AA95-A34BF2F8F8EB}" presName="FourNodes_1_text" presStyleLbl="node1" presStyleIdx="3" presStyleCnt="4">
        <dgm:presLayoutVars>
          <dgm:bulletEnabled val="1"/>
        </dgm:presLayoutVars>
      </dgm:prSet>
      <dgm:spPr/>
    </dgm:pt>
    <dgm:pt modelId="{388E14BB-CE8B-4A12-B9FE-352C59D9F80E}" type="pres">
      <dgm:prSet presAssocID="{F99D180B-CA8F-4A6B-AA95-A34BF2F8F8EB}" presName="FourNodes_2_text" presStyleLbl="node1" presStyleIdx="3" presStyleCnt="4">
        <dgm:presLayoutVars>
          <dgm:bulletEnabled val="1"/>
        </dgm:presLayoutVars>
      </dgm:prSet>
      <dgm:spPr/>
    </dgm:pt>
    <dgm:pt modelId="{BF8C6FB8-0BF7-4919-9F32-A9315845A2ED}" type="pres">
      <dgm:prSet presAssocID="{F99D180B-CA8F-4A6B-AA95-A34BF2F8F8EB}" presName="FourNodes_3_text" presStyleLbl="node1" presStyleIdx="3" presStyleCnt="4">
        <dgm:presLayoutVars>
          <dgm:bulletEnabled val="1"/>
        </dgm:presLayoutVars>
      </dgm:prSet>
      <dgm:spPr/>
    </dgm:pt>
    <dgm:pt modelId="{C4156035-D51C-4400-8231-6F2BEC583F16}" type="pres">
      <dgm:prSet presAssocID="{F99D180B-CA8F-4A6B-AA95-A34BF2F8F8EB}" presName="FourNodes_4_text" presStyleLbl="node1" presStyleIdx="3" presStyleCnt="4">
        <dgm:presLayoutVars>
          <dgm:bulletEnabled val="1"/>
        </dgm:presLayoutVars>
      </dgm:prSet>
      <dgm:spPr/>
    </dgm:pt>
  </dgm:ptLst>
  <dgm:cxnLst>
    <dgm:cxn modelId="{2D50A42E-63F3-49BB-8C75-2FEAE3248FE4}" type="presOf" srcId="{17C1976D-4F8E-40CA-9AF5-07B3C8E2264E}" destId="{42B4F308-5C9A-415C-BC58-AEC323DF4E0E}" srcOrd="0" destOrd="0" presId="urn:microsoft.com/office/officeart/2005/8/layout/vProcess5"/>
    <dgm:cxn modelId="{9D005B30-C24E-47D1-AC36-178738AF5897}" srcId="{F99D180B-CA8F-4A6B-AA95-A34BF2F8F8EB}" destId="{96D57983-23C3-4068-BD02-E6D0095BDC90}" srcOrd="1" destOrd="0" parTransId="{637CB25E-B573-4A25-9A61-08B7A0BC5F4A}" sibTransId="{6E1C464E-E4B0-4510-9E1E-AFF81F89046F}"/>
    <dgm:cxn modelId="{49BA1238-E396-4E93-83CB-C40C8F391C1C}" type="presOf" srcId="{17C1976D-4F8E-40CA-9AF5-07B3C8E2264E}" destId="{C4156035-D51C-4400-8231-6F2BEC583F16}" srcOrd="1" destOrd="0" presId="urn:microsoft.com/office/officeart/2005/8/layout/vProcess5"/>
    <dgm:cxn modelId="{F93C765B-480D-4B85-AA53-F10684B2CCFB}" type="presOf" srcId="{96D57983-23C3-4068-BD02-E6D0095BDC90}" destId="{B3B71881-8954-4118-B968-BA19BD86A7DB}" srcOrd="0" destOrd="0" presId="urn:microsoft.com/office/officeart/2005/8/layout/vProcess5"/>
    <dgm:cxn modelId="{5360295E-EA34-434F-BA69-CA39441300B1}" type="presOf" srcId="{CEAECDDF-DD7C-4A4A-AE2B-AA3691041CEE}" destId="{6F47C723-7B92-4D2D-8476-445FE617E4CB}" srcOrd="0" destOrd="0" presId="urn:microsoft.com/office/officeart/2005/8/layout/vProcess5"/>
    <dgm:cxn modelId="{648B695F-F61D-4CFA-B9CB-6A879768FB4D}" type="presOf" srcId="{96D57983-23C3-4068-BD02-E6D0095BDC90}" destId="{388E14BB-CE8B-4A12-B9FE-352C59D9F80E}" srcOrd="1" destOrd="0" presId="urn:microsoft.com/office/officeart/2005/8/layout/vProcess5"/>
    <dgm:cxn modelId="{4D264B52-348E-4AF0-975C-F351EC050308}" type="presOf" srcId="{6E1C464E-E4B0-4510-9E1E-AFF81F89046F}" destId="{CCE55D61-A149-4853-82EC-8E6F995D225D}" srcOrd="0" destOrd="0" presId="urn:microsoft.com/office/officeart/2005/8/layout/vProcess5"/>
    <dgm:cxn modelId="{07B2C674-1053-45B3-AE0D-FCF6D363169C}" type="presOf" srcId="{148F56E5-FFBC-4144-850E-C4817C3D798A}" destId="{BF8C6FB8-0BF7-4919-9F32-A9315845A2ED}" srcOrd="1" destOrd="0" presId="urn:microsoft.com/office/officeart/2005/8/layout/vProcess5"/>
    <dgm:cxn modelId="{DD8AD658-6D32-4187-A032-7DB9C70BE386}" type="presOf" srcId="{C9B76816-DA6E-489B-9319-9DF2E2EF6D2F}" destId="{56A51FD0-404A-45AB-8D30-66C3ECF92EB7}" srcOrd="1" destOrd="0" presId="urn:microsoft.com/office/officeart/2005/8/layout/vProcess5"/>
    <dgm:cxn modelId="{2DE15185-8D02-4448-9677-78C4C506B156}" type="presOf" srcId="{F99D180B-CA8F-4A6B-AA95-A34BF2F8F8EB}" destId="{48E5E7F1-934E-4C5E-A03A-A181D7D07554}" srcOrd="0" destOrd="0" presId="urn:microsoft.com/office/officeart/2005/8/layout/vProcess5"/>
    <dgm:cxn modelId="{84B6BBA0-685F-49D5-BCD3-C71B43CC12CC}" srcId="{F99D180B-CA8F-4A6B-AA95-A34BF2F8F8EB}" destId="{C9B76816-DA6E-489B-9319-9DF2E2EF6D2F}" srcOrd="0" destOrd="0" parTransId="{2001DF1C-D97E-4B8C-A9A1-4137FBEB4AE6}" sibTransId="{CEAECDDF-DD7C-4A4A-AE2B-AA3691041CEE}"/>
    <dgm:cxn modelId="{10BE50AD-8DB8-48AA-82EE-252274E4B35A}" type="presOf" srcId="{148F56E5-FFBC-4144-850E-C4817C3D798A}" destId="{3657928B-4808-4C7A-89C7-2A0F07BF68DE}" srcOrd="0" destOrd="0" presId="urn:microsoft.com/office/officeart/2005/8/layout/vProcess5"/>
    <dgm:cxn modelId="{037E37AF-04B3-48BA-A6DD-877C38918533}" type="presOf" srcId="{C9B76816-DA6E-489B-9319-9DF2E2EF6D2F}" destId="{933E3E92-0A86-4B32-BC6F-FE9C378FCC0D}" srcOrd="0" destOrd="0" presId="urn:microsoft.com/office/officeart/2005/8/layout/vProcess5"/>
    <dgm:cxn modelId="{1270D5C4-2BD4-4AD7-A5EE-1E1DDD00582B}" type="presOf" srcId="{39AB5946-8242-4B66-8329-B8DF4F8C5380}" destId="{1C75A115-AC72-4DEE-A74A-73E9DC589FEF}" srcOrd="0" destOrd="0" presId="urn:microsoft.com/office/officeart/2005/8/layout/vProcess5"/>
    <dgm:cxn modelId="{83C250C9-F54F-450D-8A08-F53A15B2AE1C}" srcId="{F99D180B-CA8F-4A6B-AA95-A34BF2F8F8EB}" destId="{17C1976D-4F8E-40CA-9AF5-07B3C8E2264E}" srcOrd="3" destOrd="0" parTransId="{7145C81C-E02E-48CA-92C2-157D995907C0}" sibTransId="{6F5FF5C9-C7B2-40B8-942F-EDAE586AD12F}"/>
    <dgm:cxn modelId="{C33FC3FF-28EB-4F9F-803C-7AB1EF56D52E}" srcId="{F99D180B-CA8F-4A6B-AA95-A34BF2F8F8EB}" destId="{148F56E5-FFBC-4144-850E-C4817C3D798A}" srcOrd="2" destOrd="0" parTransId="{6E102C80-7493-4E80-89C5-1050D4D736ED}" sibTransId="{39AB5946-8242-4B66-8329-B8DF4F8C5380}"/>
    <dgm:cxn modelId="{0469666C-1462-48C4-9649-B166EC5C1946}" type="presParOf" srcId="{48E5E7F1-934E-4C5E-A03A-A181D7D07554}" destId="{038378B9-22E4-4C1A-9B16-5256B6B3891C}" srcOrd="0" destOrd="0" presId="urn:microsoft.com/office/officeart/2005/8/layout/vProcess5"/>
    <dgm:cxn modelId="{2F08F480-D9CB-4385-A916-FA3AB0359FA7}" type="presParOf" srcId="{48E5E7F1-934E-4C5E-A03A-A181D7D07554}" destId="{933E3E92-0A86-4B32-BC6F-FE9C378FCC0D}" srcOrd="1" destOrd="0" presId="urn:microsoft.com/office/officeart/2005/8/layout/vProcess5"/>
    <dgm:cxn modelId="{78C75C45-0377-45B7-BDCF-13C1F0CD3A02}" type="presParOf" srcId="{48E5E7F1-934E-4C5E-A03A-A181D7D07554}" destId="{B3B71881-8954-4118-B968-BA19BD86A7DB}" srcOrd="2" destOrd="0" presId="urn:microsoft.com/office/officeart/2005/8/layout/vProcess5"/>
    <dgm:cxn modelId="{6A88CCE9-0536-4CF2-AF95-734C569CBF3B}" type="presParOf" srcId="{48E5E7F1-934E-4C5E-A03A-A181D7D07554}" destId="{3657928B-4808-4C7A-89C7-2A0F07BF68DE}" srcOrd="3" destOrd="0" presId="urn:microsoft.com/office/officeart/2005/8/layout/vProcess5"/>
    <dgm:cxn modelId="{28C7A982-B6A8-483D-87F8-7C7595BE160E}" type="presParOf" srcId="{48E5E7F1-934E-4C5E-A03A-A181D7D07554}" destId="{42B4F308-5C9A-415C-BC58-AEC323DF4E0E}" srcOrd="4" destOrd="0" presId="urn:microsoft.com/office/officeart/2005/8/layout/vProcess5"/>
    <dgm:cxn modelId="{A18B756F-55B7-42D7-B533-A16DDF3FC154}" type="presParOf" srcId="{48E5E7F1-934E-4C5E-A03A-A181D7D07554}" destId="{6F47C723-7B92-4D2D-8476-445FE617E4CB}" srcOrd="5" destOrd="0" presId="urn:microsoft.com/office/officeart/2005/8/layout/vProcess5"/>
    <dgm:cxn modelId="{8B107D67-1139-4642-87B3-D128B41D0FC6}" type="presParOf" srcId="{48E5E7F1-934E-4C5E-A03A-A181D7D07554}" destId="{CCE55D61-A149-4853-82EC-8E6F995D225D}" srcOrd="6" destOrd="0" presId="urn:microsoft.com/office/officeart/2005/8/layout/vProcess5"/>
    <dgm:cxn modelId="{4DE8BAC8-44A8-4997-B0DD-C9A7E8FD5006}" type="presParOf" srcId="{48E5E7F1-934E-4C5E-A03A-A181D7D07554}" destId="{1C75A115-AC72-4DEE-A74A-73E9DC589FEF}" srcOrd="7" destOrd="0" presId="urn:microsoft.com/office/officeart/2005/8/layout/vProcess5"/>
    <dgm:cxn modelId="{047F1998-495F-4729-9CC1-FFD2AA416720}" type="presParOf" srcId="{48E5E7F1-934E-4C5E-A03A-A181D7D07554}" destId="{56A51FD0-404A-45AB-8D30-66C3ECF92EB7}" srcOrd="8" destOrd="0" presId="urn:microsoft.com/office/officeart/2005/8/layout/vProcess5"/>
    <dgm:cxn modelId="{2A73B71D-844E-468D-9D85-3885FC009E85}" type="presParOf" srcId="{48E5E7F1-934E-4C5E-A03A-A181D7D07554}" destId="{388E14BB-CE8B-4A12-B9FE-352C59D9F80E}" srcOrd="9" destOrd="0" presId="urn:microsoft.com/office/officeart/2005/8/layout/vProcess5"/>
    <dgm:cxn modelId="{7FE95777-7596-4E9E-820D-EF909BDBE02A}" type="presParOf" srcId="{48E5E7F1-934E-4C5E-A03A-A181D7D07554}" destId="{BF8C6FB8-0BF7-4919-9F32-A9315845A2ED}" srcOrd="10" destOrd="0" presId="urn:microsoft.com/office/officeart/2005/8/layout/vProcess5"/>
    <dgm:cxn modelId="{82B79EBD-8D40-4ADC-9D5E-6A09269A3171}" type="presParOf" srcId="{48E5E7F1-934E-4C5E-A03A-A181D7D07554}" destId="{C4156035-D51C-4400-8231-6F2BEC583F1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7692FF-B262-4BD7-878E-B709B182B09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473B6C5-2611-46B0-93C7-E1C228A9C428}">
      <dgm:prSet/>
      <dgm:spPr/>
      <dgm:t>
        <a:bodyPr/>
        <a:lstStyle/>
        <a:p>
          <a:pPr>
            <a:lnSpc>
              <a:spcPct val="100000"/>
            </a:lnSpc>
          </a:pPr>
          <a:r>
            <a:rPr lang="en-US" b="0" i="0" dirty="0"/>
            <a:t>The primary objective of this analysis is to identify the key factors influencing survival rates among breast cancer patients post-surgery. By understanding these factors, medical professionals can develop targeted treatment strategies, allocate resources more effectively, and improve overall patient care. Additionally, insights from this analysis can inform future research and support clinical decision-making.</a:t>
          </a:r>
          <a:endParaRPr lang="en-US" dirty="0"/>
        </a:p>
      </dgm:t>
    </dgm:pt>
    <dgm:pt modelId="{04DF05E6-FD03-4CEC-9B30-6A1034CDB438}" type="parTrans" cxnId="{0716648C-8A9E-4025-A6F7-BFE573F3DE43}">
      <dgm:prSet/>
      <dgm:spPr/>
      <dgm:t>
        <a:bodyPr/>
        <a:lstStyle/>
        <a:p>
          <a:endParaRPr lang="en-US"/>
        </a:p>
      </dgm:t>
    </dgm:pt>
    <dgm:pt modelId="{DD8BEFF3-9A84-420C-8A33-D6894A402E90}" type="sibTrans" cxnId="{0716648C-8A9E-4025-A6F7-BFE573F3DE43}">
      <dgm:prSet/>
      <dgm:spPr/>
      <dgm:t>
        <a:bodyPr/>
        <a:lstStyle/>
        <a:p>
          <a:endParaRPr lang="en-US"/>
        </a:p>
      </dgm:t>
    </dgm:pt>
    <dgm:pt modelId="{D2ACEB48-5464-4E59-8950-F3813A0367ED}">
      <dgm:prSet/>
      <dgm:spPr/>
      <dgm:t>
        <a:bodyPr/>
        <a:lstStyle/>
        <a:p>
          <a:pPr>
            <a:lnSpc>
              <a:spcPct val="100000"/>
            </a:lnSpc>
          </a:pPr>
          <a:r>
            <a:rPr lang="en-US" b="0" i="0"/>
            <a:t>By leveraging historical patient data, this project aims to explore patterns that could guide future clinical decisions and patient counseling.</a:t>
          </a:r>
          <a:endParaRPr lang="en-US"/>
        </a:p>
      </dgm:t>
    </dgm:pt>
    <dgm:pt modelId="{26ECFE78-8E03-4BE1-B9B6-BA00FFD826C8}" type="parTrans" cxnId="{EA8E9842-8848-4EE9-A524-2B43B45787CB}">
      <dgm:prSet/>
      <dgm:spPr/>
      <dgm:t>
        <a:bodyPr/>
        <a:lstStyle/>
        <a:p>
          <a:endParaRPr lang="en-US"/>
        </a:p>
      </dgm:t>
    </dgm:pt>
    <dgm:pt modelId="{D7A4B1A8-7FAA-4A09-AC02-09342E571D23}" type="sibTrans" cxnId="{EA8E9842-8848-4EE9-A524-2B43B45787CB}">
      <dgm:prSet/>
      <dgm:spPr/>
      <dgm:t>
        <a:bodyPr/>
        <a:lstStyle/>
        <a:p>
          <a:endParaRPr lang="en-US"/>
        </a:p>
      </dgm:t>
    </dgm:pt>
    <dgm:pt modelId="{6AB49B77-9AB0-4424-BBEA-8F81386E65C4}" type="pres">
      <dgm:prSet presAssocID="{957692FF-B262-4BD7-878E-B709B182B09B}" presName="root" presStyleCnt="0">
        <dgm:presLayoutVars>
          <dgm:dir/>
          <dgm:resizeHandles val="exact"/>
        </dgm:presLayoutVars>
      </dgm:prSet>
      <dgm:spPr/>
    </dgm:pt>
    <dgm:pt modelId="{475C2B6F-049E-4F21-AAF9-2EC44F4B5E62}" type="pres">
      <dgm:prSet presAssocID="{F473B6C5-2611-46B0-93C7-E1C228A9C428}" presName="compNode" presStyleCnt="0"/>
      <dgm:spPr/>
    </dgm:pt>
    <dgm:pt modelId="{4181756D-D3E6-4C1F-AAA1-4219945160EF}" type="pres">
      <dgm:prSet presAssocID="{F473B6C5-2611-46B0-93C7-E1C228A9C428}" presName="bgRect" presStyleLbl="bgShp" presStyleIdx="0" presStyleCnt="2"/>
      <dgm:spPr/>
    </dgm:pt>
    <dgm:pt modelId="{8FFD4745-A60F-4D69-BA8C-E30836C8C3DD}" type="pres">
      <dgm:prSet presAssocID="{F473B6C5-2611-46B0-93C7-E1C228A9C4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0E730672-5583-458E-B8CC-CEF585A4D1E2}" type="pres">
      <dgm:prSet presAssocID="{F473B6C5-2611-46B0-93C7-E1C228A9C428}" presName="spaceRect" presStyleCnt="0"/>
      <dgm:spPr/>
    </dgm:pt>
    <dgm:pt modelId="{BB2C6D74-5AEF-43FC-956F-CB1F6314CAAC}" type="pres">
      <dgm:prSet presAssocID="{F473B6C5-2611-46B0-93C7-E1C228A9C428}" presName="parTx" presStyleLbl="revTx" presStyleIdx="0" presStyleCnt="2">
        <dgm:presLayoutVars>
          <dgm:chMax val="0"/>
          <dgm:chPref val="0"/>
        </dgm:presLayoutVars>
      </dgm:prSet>
      <dgm:spPr/>
    </dgm:pt>
    <dgm:pt modelId="{E322D511-C8D6-4EC6-95A5-3903E5502457}" type="pres">
      <dgm:prSet presAssocID="{DD8BEFF3-9A84-420C-8A33-D6894A402E90}" presName="sibTrans" presStyleCnt="0"/>
      <dgm:spPr/>
    </dgm:pt>
    <dgm:pt modelId="{1D6E866B-A7C9-4C8A-BA8A-184A84E19E13}" type="pres">
      <dgm:prSet presAssocID="{D2ACEB48-5464-4E59-8950-F3813A0367ED}" presName="compNode" presStyleCnt="0"/>
      <dgm:spPr/>
    </dgm:pt>
    <dgm:pt modelId="{F740990C-1110-479B-AF09-DECE07449A35}" type="pres">
      <dgm:prSet presAssocID="{D2ACEB48-5464-4E59-8950-F3813A0367ED}" presName="bgRect" presStyleLbl="bgShp" presStyleIdx="1" presStyleCnt="2"/>
      <dgm:spPr/>
    </dgm:pt>
    <dgm:pt modelId="{4FE8F5F2-575B-4DD0-BA6A-5E7B32CB55A7}" type="pres">
      <dgm:prSet presAssocID="{D2ACEB48-5464-4E59-8950-F3813A0367E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spital"/>
        </a:ext>
      </dgm:extLst>
    </dgm:pt>
    <dgm:pt modelId="{EBE7BB70-D4C1-49B4-9CE1-54DF4417FF69}" type="pres">
      <dgm:prSet presAssocID="{D2ACEB48-5464-4E59-8950-F3813A0367ED}" presName="spaceRect" presStyleCnt="0"/>
      <dgm:spPr/>
    </dgm:pt>
    <dgm:pt modelId="{A67994BB-6521-4D21-96E8-DC57F3D31417}" type="pres">
      <dgm:prSet presAssocID="{D2ACEB48-5464-4E59-8950-F3813A0367ED}" presName="parTx" presStyleLbl="revTx" presStyleIdx="1" presStyleCnt="2">
        <dgm:presLayoutVars>
          <dgm:chMax val="0"/>
          <dgm:chPref val="0"/>
        </dgm:presLayoutVars>
      </dgm:prSet>
      <dgm:spPr/>
    </dgm:pt>
  </dgm:ptLst>
  <dgm:cxnLst>
    <dgm:cxn modelId="{EA8E9842-8848-4EE9-A524-2B43B45787CB}" srcId="{957692FF-B262-4BD7-878E-B709B182B09B}" destId="{D2ACEB48-5464-4E59-8950-F3813A0367ED}" srcOrd="1" destOrd="0" parTransId="{26ECFE78-8E03-4BE1-B9B6-BA00FFD826C8}" sibTransId="{D7A4B1A8-7FAA-4A09-AC02-09342E571D23}"/>
    <dgm:cxn modelId="{0716648C-8A9E-4025-A6F7-BFE573F3DE43}" srcId="{957692FF-B262-4BD7-878E-B709B182B09B}" destId="{F473B6C5-2611-46B0-93C7-E1C228A9C428}" srcOrd="0" destOrd="0" parTransId="{04DF05E6-FD03-4CEC-9B30-6A1034CDB438}" sibTransId="{DD8BEFF3-9A84-420C-8A33-D6894A402E90}"/>
    <dgm:cxn modelId="{D8D888AE-D320-4AA1-9A6B-9256A62AD336}" type="presOf" srcId="{957692FF-B262-4BD7-878E-B709B182B09B}" destId="{6AB49B77-9AB0-4424-BBEA-8F81386E65C4}" srcOrd="0" destOrd="0" presId="urn:microsoft.com/office/officeart/2018/2/layout/IconVerticalSolidList"/>
    <dgm:cxn modelId="{DCFF7CE9-EB7A-4BF1-821E-68008F7712D2}" type="presOf" srcId="{D2ACEB48-5464-4E59-8950-F3813A0367ED}" destId="{A67994BB-6521-4D21-96E8-DC57F3D31417}" srcOrd="0" destOrd="0" presId="urn:microsoft.com/office/officeart/2018/2/layout/IconVerticalSolidList"/>
    <dgm:cxn modelId="{C18AACFB-28FA-4B88-B93D-89AEC8098EA9}" type="presOf" srcId="{F473B6C5-2611-46B0-93C7-E1C228A9C428}" destId="{BB2C6D74-5AEF-43FC-956F-CB1F6314CAAC}" srcOrd="0" destOrd="0" presId="urn:microsoft.com/office/officeart/2018/2/layout/IconVerticalSolidList"/>
    <dgm:cxn modelId="{FECFF5E5-CF03-400B-B643-5FAF19DE8202}" type="presParOf" srcId="{6AB49B77-9AB0-4424-BBEA-8F81386E65C4}" destId="{475C2B6F-049E-4F21-AAF9-2EC44F4B5E62}" srcOrd="0" destOrd="0" presId="urn:microsoft.com/office/officeart/2018/2/layout/IconVerticalSolidList"/>
    <dgm:cxn modelId="{DD457402-D501-43FB-B954-C90C98C43792}" type="presParOf" srcId="{475C2B6F-049E-4F21-AAF9-2EC44F4B5E62}" destId="{4181756D-D3E6-4C1F-AAA1-4219945160EF}" srcOrd="0" destOrd="0" presId="urn:microsoft.com/office/officeart/2018/2/layout/IconVerticalSolidList"/>
    <dgm:cxn modelId="{32F788B4-D80C-4094-AF5E-5064E6BF55DD}" type="presParOf" srcId="{475C2B6F-049E-4F21-AAF9-2EC44F4B5E62}" destId="{8FFD4745-A60F-4D69-BA8C-E30836C8C3DD}" srcOrd="1" destOrd="0" presId="urn:microsoft.com/office/officeart/2018/2/layout/IconVerticalSolidList"/>
    <dgm:cxn modelId="{41000124-09AF-4036-9EA9-A488093ECC95}" type="presParOf" srcId="{475C2B6F-049E-4F21-AAF9-2EC44F4B5E62}" destId="{0E730672-5583-458E-B8CC-CEF585A4D1E2}" srcOrd="2" destOrd="0" presId="urn:microsoft.com/office/officeart/2018/2/layout/IconVerticalSolidList"/>
    <dgm:cxn modelId="{7B026166-0602-4E8D-9255-01D85A0AFA9C}" type="presParOf" srcId="{475C2B6F-049E-4F21-AAF9-2EC44F4B5E62}" destId="{BB2C6D74-5AEF-43FC-956F-CB1F6314CAAC}" srcOrd="3" destOrd="0" presId="urn:microsoft.com/office/officeart/2018/2/layout/IconVerticalSolidList"/>
    <dgm:cxn modelId="{55CB7160-FF28-4CB0-908A-EBDF2DF4B37A}" type="presParOf" srcId="{6AB49B77-9AB0-4424-BBEA-8F81386E65C4}" destId="{E322D511-C8D6-4EC6-95A5-3903E5502457}" srcOrd="1" destOrd="0" presId="urn:microsoft.com/office/officeart/2018/2/layout/IconVerticalSolidList"/>
    <dgm:cxn modelId="{5AA151D9-5A92-4384-B730-DE3FD97C6B55}" type="presParOf" srcId="{6AB49B77-9AB0-4424-BBEA-8F81386E65C4}" destId="{1D6E866B-A7C9-4C8A-BA8A-184A84E19E13}" srcOrd="2" destOrd="0" presId="urn:microsoft.com/office/officeart/2018/2/layout/IconVerticalSolidList"/>
    <dgm:cxn modelId="{1B7CE418-76BA-4E01-B13D-EBE37F2119B9}" type="presParOf" srcId="{1D6E866B-A7C9-4C8A-BA8A-184A84E19E13}" destId="{F740990C-1110-479B-AF09-DECE07449A35}" srcOrd="0" destOrd="0" presId="urn:microsoft.com/office/officeart/2018/2/layout/IconVerticalSolidList"/>
    <dgm:cxn modelId="{545B92AF-EBE8-4F6E-B99E-F361C23CECEF}" type="presParOf" srcId="{1D6E866B-A7C9-4C8A-BA8A-184A84E19E13}" destId="{4FE8F5F2-575B-4DD0-BA6A-5E7B32CB55A7}" srcOrd="1" destOrd="0" presId="urn:microsoft.com/office/officeart/2018/2/layout/IconVerticalSolidList"/>
    <dgm:cxn modelId="{9F455658-D039-4449-BEE4-B75DED5A5638}" type="presParOf" srcId="{1D6E866B-A7C9-4C8A-BA8A-184A84E19E13}" destId="{EBE7BB70-D4C1-49B4-9CE1-54DF4417FF69}" srcOrd="2" destOrd="0" presId="urn:microsoft.com/office/officeart/2018/2/layout/IconVerticalSolidList"/>
    <dgm:cxn modelId="{DDFC5FCC-F191-42F4-867C-37027FD5E65D}" type="presParOf" srcId="{1D6E866B-A7C9-4C8A-BA8A-184A84E19E13}" destId="{A67994BB-6521-4D21-96E8-DC57F3D314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CB0FB6-31EF-432C-A536-3DD9CDE7F0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F3D1CC-8BC3-484B-BBF1-AC00BB7751C3}">
      <dgm:prSet/>
      <dgm:spPr/>
      <dgm:t>
        <a:bodyPr/>
        <a:lstStyle/>
        <a:p>
          <a:r>
            <a:rPr lang="en-US" b="0" i="0" baseline="0"/>
            <a:t>Age: Patient’s age at the time of surgery (numerical).</a:t>
          </a:r>
          <a:endParaRPr lang="en-US"/>
        </a:p>
      </dgm:t>
    </dgm:pt>
    <dgm:pt modelId="{945E7150-16B9-4CF7-BB08-90CF66B6D837}" type="parTrans" cxnId="{10877701-E1F5-456C-AA41-7F71660B6AFA}">
      <dgm:prSet/>
      <dgm:spPr/>
      <dgm:t>
        <a:bodyPr/>
        <a:lstStyle/>
        <a:p>
          <a:endParaRPr lang="en-US"/>
        </a:p>
      </dgm:t>
    </dgm:pt>
    <dgm:pt modelId="{1E01D775-D924-48F3-AE1C-52948FDFC311}" type="sibTrans" cxnId="{10877701-E1F5-456C-AA41-7F71660B6AFA}">
      <dgm:prSet/>
      <dgm:spPr/>
      <dgm:t>
        <a:bodyPr/>
        <a:lstStyle/>
        <a:p>
          <a:endParaRPr lang="en-US"/>
        </a:p>
      </dgm:t>
    </dgm:pt>
    <dgm:pt modelId="{B7C9FBAA-4182-4AC5-BD5E-9555DAEE1A23}">
      <dgm:prSet/>
      <dgm:spPr/>
      <dgm:t>
        <a:bodyPr/>
        <a:lstStyle/>
        <a:p>
          <a:r>
            <a:rPr lang="en-US" b="0" i="0" baseline="0"/>
            <a:t>Operation Year: Year of the surgery (numerical, representing year - 1900).</a:t>
          </a:r>
          <a:endParaRPr lang="en-US"/>
        </a:p>
      </dgm:t>
    </dgm:pt>
    <dgm:pt modelId="{1F85F43B-511B-4578-9E4F-E397A3E11E85}" type="parTrans" cxnId="{04B4E3C0-DC6C-4944-87E2-D8AA22798CF3}">
      <dgm:prSet/>
      <dgm:spPr/>
      <dgm:t>
        <a:bodyPr/>
        <a:lstStyle/>
        <a:p>
          <a:endParaRPr lang="en-US"/>
        </a:p>
      </dgm:t>
    </dgm:pt>
    <dgm:pt modelId="{01095FE7-2A28-4AD0-B137-AE1D7693CDD3}" type="sibTrans" cxnId="{04B4E3C0-DC6C-4944-87E2-D8AA22798CF3}">
      <dgm:prSet/>
      <dgm:spPr/>
      <dgm:t>
        <a:bodyPr/>
        <a:lstStyle/>
        <a:p>
          <a:endParaRPr lang="en-US"/>
        </a:p>
      </dgm:t>
    </dgm:pt>
    <dgm:pt modelId="{D9980886-39E6-4AD2-A5DC-97E63D708AF0}">
      <dgm:prSet/>
      <dgm:spPr/>
      <dgm:t>
        <a:bodyPr/>
        <a:lstStyle/>
        <a:p>
          <a:r>
            <a:rPr lang="en-US" b="0" i="0" baseline="0"/>
            <a:t>Axillary Nodes: Number of positive axillary lymph nodes detected (numerical).</a:t>
          </a:r>
          <a:endParaRPr lang="en-US"/>
        </a:p>
      </dgm:t>
    </dgm:pt>
    <dgm:pt modelId="{DF167FE7-FEB2-472D-94A0-35974BA7A880}" type="parTrans" cxnId="{1340F942-B6C9-43A7-8714-F2F09BF3DBC0}">
      <dgm:prSet/>
      <dgm:spPr/>
      <dgm:t>
        <a:bodyPr/>
        <a:lstStyle/>
        <a:p>
          <a:endParaRPr lang="en-US"/>
        </a:p>
      </dgm:t>
    </dgm:pt>
    <dgm:pt modelId="{3C8181E2-0803-4803-ADC6-AE10FE0B9768}" type="sibTrans" cxnId="{1340F942-B6C9-43A7-8714-F2F09BF3DBC0}">
      <dgm:prSet/>
      <dgm:spPr/>
      <dgm:t>
        <a:bodyPr/>
        <a:lstStyle/>
        <a:p>
          <a:endParaRPr lang="en-US"/>
        </a:p>
      </dgm:t>
    </dgm:pt>
    <dgm:pt modelId="{222CB545-19B0-4BE0-A842-4648FE6C0BDD}">
      <dgm:prSet/>
      <dgm:spPr/>
      <dgm:t>
        <a:bodyPr/>
        <a:lstStyle/>
        <a:p>
          <a:r>
            <a:rPr lang="en-US" b="0" i="0" baseline="0"/>
            <a:t>Survival Status: Target variable indicating survival status (1 = survived 5+ years, 0 = did not survive 5 years).</a:t>
          </a:r>
          <a:endParaRPr lang="en-US"/>
        </a:p>
      </dgm:t>
    </dgm:pt>
    <dgm:pt modelId="{049FE48F-4EC5-4A5C-BD91-06527DFA910D}" type="parTrans" cxnId="{A94DCD41-3580-4EB5-9BE3-3B64C866F05A}">
      <dgm:prSet/>
      <dgm:spPr/>
      <dgm:t>
        <a:bodyPr/>
        <a:lstStyle/>
        <a:p>
          <a:endParaRPr lang="en-US"/>
        </a:p>
      </dgm:t>
    </dgm:pt>
    <dgm:pt modelId="{9D95A930-0D61-4A88-88C9-87E3C2C78663}" type="sibTrans" cxnId="{A94DCD41-3580-4EB5-9BE3-3B64C866F05A}">
      <dgm:prSet/>
      <dgm:spPr/>
      <dgm:t>
        <a:bodyPr/>
        <a:lstStyle/>
        <a:p>
          <a:endParaRPr lang="en-US"/>
        </a:p>
      </dgm:t>
    </dgm:pt>
    <dgm:pt modelId="{A968AA8C-3088-4FBA-9B07-D2E8B9F76E4C}" type="pres">
      <dgm:prSet presAssocID="{DDCB0FB6-31EF-432C-A536-3DD9CDE7F0EB}" presName="root" presStyleCnt="0">
        <dgm:presLayoutVars>
          <dgm:dir/>
          <dgm:resizeHandles val="exact"/>
        </dgm:presLayoutVars>
      </dgm:prSet>
      <dgm:spPr/>
    </dgm:pt>
    <dgm:pt modelId="{BC204F91-0F13-44B7-9D1F-33E38D544B07}" type="pres">
      <dgm:prSet presAssocID="{87F3D1CC-8BC3-484B-BBF1-AC00BB7751C3}" presName="compNode" presStyleCnt="0"/>
      <dgm:spPr/>
    </dgm:pt>
    <dgm:pt modelId="{D670BB90-E29E-4D14-B06C-2D8B3F371651}" type="pres">
      <dgm:prSet presAssocID="{87F3D1CC-8BC3-484B-BBF1-AC00BB7751C3}" presName="bgRect" presStyleLbl="bgShp" presStyleIdx="0" presStyleCnt="4"/>
      <dgm:spPr/>
    </dgm:pt>
    <dgm:pt modelId="{EB604E31-CBA3-4B5F-BE18-641921285B17}" type="pres">
      <dgm:prSet presAssocID="{87F3D1CC-8BC3-484B-BBF1-AC00BB7751C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spital"/>
        </a:ext>
      </dgm:extLst>
    </dgm:pt>
    <dgm:pt modelId="{4D2ADF25-E7B9-4057-BD39-91914DBBB811}" type="pres">
      <dgm:prSet presAssocID="{87F3D1CC-8BC3-484B-BBF1-AC00BB7751C3}" presName="spaceRect" presStyleCnt="0"/>
      <dgm:spPr/>
    </dgm:pt>
    <dgm:pt modelId="{5226299A-1C30-4ADB-B19E-D606EB93AC71}" type="pres">
      <dgm:prSet presAssocID="{87F3D1CC-8BC3-484B-BBF1-AC00BB7751C3}" presName="parTx" presStyleLbl="revTx" presStyleIdx="0" presStyleCnt="4">
        <dgm:presLayoutVars>
          <dgm:chMax val="0"/>
          <dgm:chPref val="0"/>
        </dgm:presLayoutVars>
      </dgm:prSet>
      <dgm:spPr/>
    </dgm:pt>
    <dgm:pt modelId="{1DA88B3B-6A91-4551-8CAA-9ECB6401FFD5}" type="pres">
      <dgm:prSet presAssocID="{1E01D775-D924-48F3-AE1C-52948FDFC311}" presName="sibTrans" presStyleCnt="0"/>
      <dgm:spPr/>
    </dgm:pt>
    <dgm:pt modelId="{FE4CC580-D224-42C5-93B3-7814B7F3B826}" type="pres">
      <dgm:prSet presAssocID="{B7C9FBAA-4182-4AC5-BD5E-9555DAEE1A23}" presName="compNode" presStyleCnt="0"/>
      <dgm:spPr/>
    </dgm:pt>
    <dgm:pt modelId="{095BB0C9-91B0-443B-8DB8-2F785F139275}" type="pres">
      <dgm:prSet presAssocID="{B7C9FBAA-4182-4AC5-BD5E-9555DAEE1A23}" presName="bgRect" presStyleLbl="bgShp" presStyleIdx="1" presStyleCnt="4"/>
      <dgm:spPr/>
    </dgm:pt>
    <dgm:pt modelId="{DC07702D-2169-4C4B-AE8A-378A0C82CB00}" type="pres">
      <dgm:prSet presAssocID="{B7C9FBAA-4182-4AC5-BD5E-9555DAEE1A2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29113283-F8C4-4D43-B93F-757132B1DC2C}" type="pres">
      <dgm:prSet presAssocID="{B7C9FBAA-4182-4AC5-BD5E-9555DAEE1A23}" presName="spaceRect" presStyleCnt="0"/>
      <dgm:spPr/>
    </dgm:pt>
    <dgm:pt modelId="{DAF869A1-ADD1-4EA1-B856-2E88D70CE7CA}" type="pres">
      <dgm:prSet presAssocID="{B7C9FBAA-4182-4AC5-BD5E-9555DAEE1A23}" presName="parTx" presStyleLbl="revTx" presStyleIdx="1" presStyleCnt="4">
        <dgm:presLayoutVars>
          <dgm:chMax val="0"/>
          <dgm:chPref val="0"/>
        </dgm:presLayoutVars>
      </dgm:prSet>
      <dgm:spPr/>
    </dgm:pt>
    <dgm:pt modelId="{6C7DA4E8-4089-41BB-9A02-4FBB704F5EC8}" type="pres">
      <dgm:prSet presAssocID="{01095FE7-2A28-4AD0-B137-AE1D7693CDD3}" presName="sibTrans" presStyleCnt="0"/>
      <dgm:spPr/>
    </dgm:pt>
    <dgm:pt modelId="{E9579751-3C7B-499F-856A-EC4E0D781FCF}" type="pres">
      <dgm:prSet presAssocID="{D9980886-39E6-4AD2-A5DC-97E63D708AF0}" presName="compNode" presStyleCnt="0"/>
      <dgm:spPr/>
    </dgm:pt>
    <dgm:pt modelId="{3D9532BE-F29E-47FE-B079-783D3D962ED0}" type="pres">
      <dgm:prSet presAssocID="{D9980886-39E6-4AD2-A5DC-97E63D708AF0}" presName="bgRect" presStyleLbl="bgShp" presStyleIdx="2" presStyleCnt="4"/>
      <dgm:spPr/>
    </dgm:pt>
    <dgm:pt modelId="{9A130065-68AC-4137-A405-950F19845D75}" type="pres">
      <dgm:prSet presAssocID="{D9980886-39E6-4AD2-A5DC-97E63D708A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D5BC4104-9BEA-4366-9BAC-6F569B9D6247}" type="pres">
      <dgm:prSet presAssocID="{D9980886-39E6-4AD2-A5DC-97E63D708AF0}" presName="spaceRect" presStyleCnt="0"/>
      <dgm:spPr/>
    </dgm:pt>
    <dgm:pt modelId="{4FF7973B-F799-4DD5-AFCC-681926E22697}" type="pres">
      <dgm:prSet presAssocID="{D9980886-39E6-4AD2-A5DC-97E63D708AF0}" presName="parTx" presStyleLbl="revTx" presStyleIdx="2" presStyleCnt="4">
        <dgm:presLayoutVars>
          <dgm:chMax val="0"/>
          <dgm:chPref val="0"/>
        </dgm:presLayoutVars>
      </dgm:prSet>
      <dgm:spPr/>
    </dgm:pt>
    <dgm:pt modelId="{3741AB44-4508-4538-872A-BEC82E441BC5}" type="pres">
      <dgm:prSet presAssocID="{3C8181E2-0803-4803-ADC6-AE10FE0B9768}" presName="sibTrans" presStyleCnt="0"/>
      <dgm:spPr/>
    </dgm:pt>
    <dgm:pt modelId="{D3A2CE87-600F-49D4-9B50-B743ED49495A}" type="pres">
      <dgm:prSet presAssocID="{222CB545-19B0-4BE0-A842-4648FE6C0BDD}" presName="compNode" presStyleCnt="0"/>
      <dgm:spPr/>
    </dgm:pt>
    <dgm:pt modelId="{557D4C98-E96F-4A18-B03D-156A5A7729D8}" type="pres">
      <dgm:prSet presAssocID="{222CB545-19B0-4BE0-A842-4648FE6C0BDD}" presName="bgRect" presStyleLbl="bgShp" presStyleIdx="3" presStyleCnt="4"/>
      <dgm:spPr/>
    </dgm:pt>
    <dgm:pt modelId="{FA81B29C-67DC-4463-9CEE-82255F12286C}" type="pres">
      <dgm:prSet presAssocID="{222CB545-19B0-4BE0-A842-4648FE6C0B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ers"/>
        </a:ext>
      </dgm:extLst>
    </dgm:pt>
    <dgm:pt modelId="{31C4BD48-6FBE-4B14-8165-545F3E96DC12}" type="pres">
      <dgm:prSet presAssocID="{222CB545-19B0-4BE0-A842-4648FE6C0BDD}" presName="spaceRect" presStyleCnt="0"/>
      <dgm:spPr/>
    </dgm:pt>
    <dgm:pt modelId="{B44DEFC6-03BD-43DC-86A8-8E7E0113C8F5}" type="pres">
      <dgm:prSet presAssocID="{222CB545-19B0-4BE0-A842-4648FE6C0BDD}" presName="parTx" presStyleLbl="revTx" presStyleIdx="3" presStyleCnt="4">
        <dgm:presLayoutVars>
          <dgm:chMax val="0"/>
          <dgm:chPref val="0"/>
        </dgm:presLayoutVars>
      </dgm:prSet>
      <dgm:spPr/>
    </dgm:pt>
  </dgm:ptLst>
  <dgm:cxnLst>
    <dgm:cxn modelId="{10877701-E1F5-456C-AA41-7F71660B6AFA}" srcId="{DDCB0FB6-31EF-432C-A536-3DD9CDE7F0EB}" destId="{87F3D1CC-8BC3-484B-BBF1-AC00BB7751C3}" srcOrd="0" destOrd="0" parTransId="{945E7150-16B9-4CF7-BB08-90CF66B6D837}" sibTransId="{1E01D775-D924-48F3-AE1C-52948FDFC311}"/>
    <dgm:cxn modelId="{58563B17-8742-4931-ADC7-1FF1AF33EA53}" type="presOf" srcId="{222CB545-19B0-4BE0-A842-4648FE6C0BDD}" destId="{B44DEFC6-03BD-43DC-86A8-8E7E0113C8F5}" srcOrd="0" destOrd="0" presId="urn:microsoft.com/office/officeart/2018/2/layout/IconVerticalSolidList"/>
    <dgm:cxn modelId="{1C420127-1077-42D6-A54C-D63E3FB498D6}" type="presOf" srcId="{D9980886-39E6-4AD2-A5DC-97E63D708AF0}" destId="{4FF7973B-F799-4DD5-AFCC-681926E22697}" srcOrd="0" destOrd="0" presId="urn:microsoft.com/office/officeart/2018/2/layout/IconVerticalSolidList"/>
    <dgm:cxn modelId="{D624FC33-0EF6-4007-8239-54F1FEF99E95}" type="presOf" srcId="{B7C9FBAA-4182-4AC5-BD5E-9555DAEE1A23}" destId="{DAF869A1-ADD1-4EA1-B856-2E88D70CE7CA}" srcOrd="0" destOrd="0" presId="urn:microsoft.com/office/officeart/2018/2/layout/IconVerticalSolidList"/>
    <dgm:cxn modelId="{D59C3F5F-4181-47A3-8950-9ABB637C279F}" type="presOf" srcId="{DDCB0FB6-31EF-432C-A536-3DD9CDE7F0EB}" destId="{A968AA8C-3088-4FBA-9B07-D2E8B9F76E4C}" srcOrd="0" destOrd="0" presId="urn:microsoft.com/office/officeart/2018/2/layout/IconVerticalSolidList"/>
    <dgm:cxn modelId="{A94DCD41-3580-4EB5-9BE3-3B64C866F05A}" srcId="{DDCB0FB6-31EF-432C-A536-3DD9CDE7F0EB}" destId="{222CB545-19B0-4BE0-A842-4648FE6C0BDD}" srcOrd="3" destOrd="0" parTransId="{049FE48F-4EC5-4A5C-BD91-06527DFA910D}" sibTransId="{9D95A930-0D61-4A88-88C9-87E3C2C78663}"/>
    <dgm:cxn modelId="{1340F942-B6C9-43A7-8714-F2F09BF3DBC0}" srcId="{DDCB0FB6-31EF-432C-A536-3DD9CDE7F0EB}" destId="{D9980886-39E6-4AD2-A5DC-97E63D708AF0}" srcOrd="2" destOrd="0" parTransId="{DF167FE7-FEB2-472D-94A0-35974BA7A880}" sibTransId="{3C8181E2-0803-4803-ADC6-AE10FE0B9768}"/>
    <dgm:cxn modelId="{04B4E3C0-DC6C-4944-87E2-D8AA22798CF3}" srcId="{DDCB0FB6-31EF-432C-A536-3DD9CDE7F0EB}" destId="{B7C9FBAA-4182-4AC5-BD5E-9555DAEE1A23}" srcOrd="1" destOrd="0" parTransId="{1F85F43B-511B-4578-9E4F-E397A3E11E85}" sibTransId="{01095FE7-2A28-4AD0-B137-AE1D7693CDD3}"/>
    <dgm:cxn modelId="{DA183EFB-6618-431E-8231-7C4B3CDDCFA9}" type="presOf" srcId="{87F3D1CC-8BC3-484B-BBF1-AC00BB7751C3}" destId="{5226299A-1C30-4ADB-B19E-D606EB93AC71}" srcOrd="0" destOrd="0" presId="urn:microsoft.com/office/officeart/2018/2/layout/IconVerticalSolidList"/>
    <dgm:cxn modelId="{94A4D50D-A743-4B21-9C31-5F9B05ACC1B2}" type="presParOf" srcId="{A968AA8C-3088-4FBA-9B07-D2E8B9F76E4C}" destId="{BC204F91-0F13-44B7-9D1F-33E38D544B07}" srcOrd="0" destOrd="0" presId="urn:microsoft.com/office/officeart/2018/2/layout/IconVerticalSolidList"/>
    <dgm:cxn modelId="{1C0227D7-DC16-42ED-97B4-97CA9B1D6D91}" type="presParOf" srcId="{BC204F91-0F13-44B7-9D1F-33E38D544B07}" destId="{D670BB90-E29E-4D14-B06C-2D8B3F371651}" srcOrd="0" destOrd="0" presId="urn:microsoft.com/office/officeart/2018/2/layout/IconVerticalSolidList"/>
    <dgm:cxn modelId="{7EA5CFDC-1BAA-4E0A-B1B5-377ED7656EB3}" type="presParOf" srcId="{BC204F91-0F13-44B7-9D1F-33E38D544B07}" destId="{EB604E31-CBA3-4B5F-BE18-641921285B17}" srcOrd="1" destOrd="0" presId="urn:microsoft.com/office/officeart/2018/2/layout/IconVerticalSolidList"/>
    <dgm:cxn modelId="{D6CC43A9-10C8-433D-BC32-842C2586B764}" type="presParOf" srcId="{BC204F91-0F13-44B7-9D1F-33E38D544B07}" destId="{4D2ADF25-E7B9-4057-BD39-91914DBBB811}" srcOrd="2" destOrd="0" presId="urn:microsoft.com/office/officeart/2018/2/layout/IconVerticalSolidList"/>
    <dgm:cxn modelId="{D59A52A5-E39F-4194-92CF-1DA107E5DCD6}" type="presParOf" srcId="{BC204F91-0F13-44B7-9D1F-33E38D544B07}" destId="{5226299A-1C30-4ADB-B19E-D606EB93AC71}" srcOrd="3" destOrd="0" presId="urn:microsoft.com/office/officeart/2018/2/layout/IconVerticalSolidList"/>
    <dgm:cxn modelId="{EAB5C3A4-0AB6-441D-B21D-687FDBFD486D}" type="presParOf" srcId="{A968AA8C-3088-4FBA-9B07-D2E8B9F76E4C}" destId="{1DA88B3B-6A91-4551-8CAA-9ECB6401FFD5}" srcOrd="1" destOrd="0" presId="urn:microsoft.com/office/officeart/2018/2/layout/IconVerticalSolidList"/>
    <dgm:cxn modelId="{72986741-6D0E-4890-A759-072C229D5EAF}" type="presParOf" srcId="{A968AA8C-3088-4FBA-9B07-D2E8B9F76E4C}" destId="{FE4CC580-D224-42C5-93B3-7814B7F3B826}" srcOrd="2" destOrd="0" presId="urn:microsoft.com/office/officeart/2018/2/layout/IconVerticalSolidList"/>
    <dgm:cxn modelId="{EDC4467A-CE50-4C0E-949D-C2DCE6A65D1B}" type="presParOf" srcId="{FE4CC580-D224-42C5-93B3-7814B7F3B826}" destId="{095BB0C9-91B0-443B-8DB8-2F785F139275}" srcOrd="0" destOrd="0" presId="urn:microsoft.com/office/officeart/2018/2/layout/IconVerticalSolidList"/>
    <dgm:cxn modelId="{E0977810-D27B-44B6-85A8-195758AD69E6}" type="presParOf" srcId="{FE4CC580-D224-42C5-93B3-7814B7F3B826}" destId="{DC07702D-2169-4C4B-AE8A-378A0C82CB00}" srcOrd="1" destOrd="0" presId="urn:microsoft.com/office/officeart/2018/2/layout/IconVerticalSolidList"/>
    <dgm:cxn modelId="{DC7DC6AB-F5A6-4933-AD1D-A1AE14271E5E}" type="presParOf" srcId="{FE4CC580-D224-42C5-93B3-7814B7F3B826}" destId="{29113283-F8C4-4D43-B93F-757132B1DC2C}" srcOrd="2" destOrd="0" presId="urn:microsoft.com/office/officeart/2018/2/layout/IconVerticalSolidList"/>
    <dgm:cxn modelId="{153F71A8-2743-48F6-BC16-546A732914BC}" type="presParOf" srcId="{FE4CC580-D224-42C5-93B3-7814B7F3B826}" destId="{DAF869A1-ADD1-4EA1-B856-2E88D70CE7CA}" srcOrd="3" destOrd="0" presId="urn:microsoft.com/office/officeart/2018/2/layout/IconVerticalSolidList"/>
    <dgm:cxn modelId="{6693B47E-6E97-43F6-990A-2A65D83B81F9}" type="presParOf" srcId="{A968AA8C-3088-4FBA-9B07-D2E8B9F76E4C}" destId="{6C7DA4E8-4089-41BB-9A02-4FBB704F5EC8}" srcOrd="3" destOrd="0" presId="urn:microsoft.com/office/officeart/2018/2/layout/IconVerticalSolidList"/>
    <dgm:cxn modelId="{37229EFA-ECFB-437E-AF4D-891D4C9AFBE0}" type="presParOf" srcId="{A968AA8C-3088-4FBA-9B07-D2E8B9F76E4C}" destId="{E9579751-3C7B-499F-856A-EC4E0D781FCF}" srcOrd="4" destOrd="0" presId="urn:microsoft.com/office/officeart/2018/2/layout/IconVerticalSolidList"/>
    <dgm:cxn modelId="{810CB21D-2DA4-460A-BA47-914FEF62E6BE}" type="presParOf" srcId="{E9579751-3C7B-499F-856A-EC4E0D781FCF}" destId="{3D9532BE-F29E-47FE-B079-783D3D962ED0}" srcOrd="0" destOrd="0" presId="urn:microsoft.com/office/officeart/2018/2/layout/IconVerticalSolidList"/>
    <dgm:cxn modelId="{1834A5EC-0F2C-47CA-8D1E-DD4BBA3F74AD}" type="presParOf" srcId="{E9579751-3C7B-499F-856A-EC4E0D781FCF}" destId="{9A130065-68AC-4137-A405-950F19845D75}" srcOrd="1" destOrd="0" presId="urn:microsoft.com/office/officeart/2018/2/layout/IconVerticalSolidList"/>
    <dgm:cxn modelId="{85371731-F479-429F-8ADE-3F03C681733B}" type="presParOf" srcId="{E9579751-3C7B-499F-856A-EC4E0D781FCF}" destId="{D5BC4104-9BEA-4366-9BAC-6F569B9D6247}" srcOrd="2" destOrd="0" presId="urn:microsoft.com/office/officeart/2018/2/layout/IconVerticalSolidList"/>
    <dgm:cxn modelId="{2EB6FA22-C6D6-4FD2-AF46-1E1C1D5BF97A}" type="presParOf" srcId="{E9579751-3C7B-499F-856A-EC4E0D781FCF}" destId="{4FF7973B-F799-4DD5-AFCC-681926E22697}" srcOrd="3" destOrd="0" presId="urn:microsoft.com/office/officeart/2018/2/layout/IconVerticalSolidList"/>
    <dgm:cxn modelId="{8FEC63F2-7F67-46F2-ADDC-0DB658646FDC}" type="presParOf" srcId="{A968AA8C-3088-4FBA-9B07-D2E8B9F76E4C}" destId="{3741AB44-4508-4538-872A-BEC82E441BC5}" srcOrd="5" destOrd="0" presId="urn:microsoft.com/office/officeart/2018/2/layout/IconVerticalSolidList"/>
    <dgm:cxn modelId="{E79BFF91-105E-49A6-B949-1BF24B575613}" type="presParOf" srcId="{A968AA8C-3088-4FBA-9B07-D2E8B9F76E4C}" destId="{D3A2CE87-600F-49D4-9B50-B743ED49495A}" srcOrd="6" destOrd="0" presId="urn:microsoft.com/office/officeart/2018/2/layout/IconVerticalSolidList"/>
    <dgm:cxn modelId="{A28396E8-DC7A-4FEF-9ED5-DFA4858D8116}" type="presParOf" srcId="{D3A2CE87-600F-49D4-9B50-B743ED49495A}" destId="{557D4C98-E96F-4A18-B03D-156A5A7729D8}" srcOrd="0" destOrd="0" presId="urn:microsoft.com/office/officeart/2018/2/layout/IconVerticalSolidList"/>
    <dgm:cxn modelId="{A664100F-DD98-4A4F-A0D9-7AFD241CCAE8}" type="presParOf" srcId="{D3A2CE87-600F-49D4-9B50-B743ED49495A}" destId="{FA81B29C-67DC-4463-9CEE-82255F12286C}" srcOrd="1" destOrd="0" presId="urn:microsoft.com/office/officeart/2018/2/layout/IconVerticalSolidList"/>
    <dgm:cxn modelId="{E21CB69B-6F6F-447E-9A9F-5F97116F929A}" type="presParOf" srcId="{D3A2CE87-600F-49D4-9B50-B743ED49495A}" destId="{31C4BD48-6FBE-4B14-8165-545F3E96DC12}" srcOrd="2" destOrd="0" presId="urn:microsoft.com/office/officeart/2018/2/layout/IconVerticalSolidList"/>
    <dgm:cxn modelId="{2E909A83-41ED-437E-BD0C-83E801A7736C}" type="presParOf" srcId="{D3A2CE87-600F-49D4-9B50-B743ED49495A}" destId="{B44DEFC6-03BD-43DC-86A8-8E7E0113C8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6E99EC-E932-45F4-ACB5-47D25E02BC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2E7A40A-F691-4FEC-A96B-C0CF213960D1}">
      <dgm:prSet/>
      <dgm:spPr/>
      <dgm:t>
        <a:bodyPr/>
        <a:lstStyle/>
        <a:p>
          <a:r>
            <a:rPr lang="en-US" b="0" i="0"/>
            <a:t>Total records: </a:t>
          </a:r>
          <a:r>
            <a:rPr lang="en-US" b="1" i="0"/>
            <a:t>305 rows</a:t>
          </a:r>
          <a:endParaRPr lang="en-US"/>
        </a:p>
      </dgm:t>
    </dgm:pt>
    <dgm:pt modelId="{385A2E50-63EF-4B02-B0EC-9AD7C2B33E78}" type="parTrans" cxnId="{0D2EDA2A-4F9F-49E2-BD27-D260638AEC7A}">
      <dgm:prSet/>
      <dgm:spPr/>
      <dgm:t>
        <a:bodyPr/>
        <a:lstStyle/>
        <a:p>
          <a:endParaRPr lang="en-US"/>
        </a:p>
      </dgm:t>
    </dgm:pt>
    <dgm:pt modelId="{C8CB9EE6-D07A-469D-9308-2EF1347CC71E}" type="sibTrans" cxnId="{0D2EDA2A-4F9F-49E2-BD27-D260638AEC7A}">
      <dgm:prSet/>
      <dgm:spPr/>
      <dgm:t>
        <a:bodyPr/>
        <a:lstStyle/>
        <a:p>
          <a:endParaRPr lang="en-US"/>
        </a:p>
      </dgm:t>
    </dgm:pt>
    <dgm:pt modelId="{1504AE93-7F28-4627-8A83-57446572B700}">
      <dgm:prSet/>
      <dgm:spPr/>
      <dgm:t>
        <a:bodyPr/>
        <a:lstStyle/>
        <a:p>
          <a:r>
            <a:rPr lang="en-US" b="0" i="0"/>
            <a:t>Total features: </a:t>
          </a:r>
          <a:r>
            <a:rPr lang="en-US" b="1" i="0"/>
            <a:t>4 columns</a:t>
          </a:r>
          <a:endParaRPr lang="en-US"/>
        </a:p>
      </dgm:t>
    </dgm:pt>
    <dgm:pt modelId="{362BD29B-F73C-49BB-9E64-7BB5FB5A69D7}" type="parTrans" cxnId="{F5B7F959-A662-4F67-BA18-34FBB700E705}">
      <dgm:prSet/>
      <dgm:spPr/>
      <dgm:t>
        <a:bodyPr/>
        <a:lstStyle/>
        <a:p>
          <a:endParaRPr lang="en-US"/>
        </a:p>
      </dgm:t>
    </dgm:pt>
    <dgm:pt modelId="{625D7DAD-D919-42EB-B5B9-D8A46E1C07E2}" type="sibTrans" cxnId="{F5B7F959-A662-4F67-BA18-34FBB700E705}">
      <dgm:prSet/>
      <dgm:spPr/>
      <dgm:t>
        <a:bodyPr/>
        <a:lstStyle/>
        <a:p>
          <a:endParaRPr lang="en-US"/>
        </a:p>
      </dgm:t>
    </dgm:pt>
    <dgm:pt modelId="{581F5229-2BB5-4A8B-8690-D3A31D020CE6}">
      <dgm:prSet/>
      <dgm:spPr/>
      <dgm:t>
        <a:bodyPr/>
        <a:lstStyle/>
        <a:p>
          <a:r>
            <a:rPr lang="en-US" b="0" i="0"/>
            <a:t>No missing values detected.</a:t>
          </a:r>
          <a:endParaRPr lang="en-US"/>
        </a:p>
      </dgm:t>
    </dgm:pt>
    <dgm:pt modelId="{6125E54E-B824-47E5-8C0B-A33ED6D77956}" type="parTrans" cxnId="{740A8D10-3B87-4FFB-9834-8B2BB86D4D90}">
      <dgm:prSet/>
      <dgm:spPr/>
      <dgm:t>
        <a:bodyPr/>
        <a:lstStyle/>
        <a:p>
          <a:endParaRPr lang="en-US"/>
        </a:p>
      </dgm:t>
    </dgm:pt>
    <dgm:pt modelId="{0C7D22D4-254D-4B74-8F1A-8DCDF81603C2}" type="sibTrans" cxnId="{740A8D10-3B87-4FFB-9834-8B2BB86D4D90}">
      <dgm:prSet/>
      <dgm:spPr/>
      <dgm:t>
        <a:bodyPr/>
        <a:lstStyle/>
        <a:p>
          <a:endParaRPr lang="en-US"/>
        </a:p>
      </dgm:t>
    </dgm:pt>
    <dgm:pt modelId="{2E9CB78C-745C-4BE7-B9F5-F28BC80FF90A}">
      <dgm:prSet/>
      <dgm:spPr/>
      <dgm:t>
        <a:bodyPr/>
        <a:lstStyle/>
        <a:p>
          <a:r>
            <a:rPr lang="en-US" b="0" i="0"/>
            <a:t>The target variable was re-coded from {1, 2} to binary {1 = survived, 0 = did not survive}.</a:t>
          </a:r>
          <a:endParaRPr lang="en-US"/>
        </a:p>
      </dgm:t>
    </dgm:pt>
    <dgm:pt modelId="{8E1A1786-FCD5-4897-A76D-95520DB86C60}" type="parTrans" cxnId="{277EA660-3E62-4F97-A6B1-558BD1C2C963}">
      <dgm:prSet/>
      <dgm:spPr/>
      <dgm:t>
        <a:bodyPr/>
        <a:lstStyle/>
        <a:p>
          <a:endParaRPr lang="en-US"/>
        </a:p>
      </dgm:t>
    </dgm:pt>
    <dgm:pt modelId="{FC89F0EE-133F-4A14-8964-7E36554DF17A}" type="sibTrans" cxnId="{277EA660-3E62-4F97-A6B1-558BD1C2C963}">
      <dgm:prSet/>
      <dgm:spPr/>
      <dgm:t>
        <a:bodyPr/>
        <a:lstStyle/>
        <a:p>
          <a:endParaRPr lang="en-US"/>
        </a:p>
      </dgm:t>
    </dgm:pt>
    <dgm:pt modelId="{0734B2E8-01BB-4FA0-A4A1-DA75A0600CE9}" type="pres">
      <dgm:prSet presAssocID="{816E99EC-E932-45F4-ACB5-47D25E02BC70}" presName="root" presStyleCnt="0">
        <dgm:presLayoutVars>
          <dgm:dir/>
          <dgm:resizeHandles val="exact"/>
        </dgm:presLayoutVars>
      </dgm:prSet>
      <dgm:spPr/>
    </dgm:pt>
    <dgm:pt modelId="{94081379-8F78-4747-ACE2-585DE96DD5F7}" type="pres">
      <dgm:prSet presAssocID="{72E7A40A-F691-4FEC-A96B-C0CF213960D1}" presName="compNode" presStyleCnt="0"/>
      <dgm:spPr/>
    </dgm:pt>
    <dgm:pt modelId="{B033726F-107D-4153-9976-A699FB836963}" type="pres">
      <dgm:prSet presAssocID="{72E7A40A-F691-4FEC-A96B-C0CF213960D1}" presName="bgRect" presStyleLbl="bgShp" presStyleIdx="0" presStyleCnt="4"/>
      <dgm:spPr/>
    </dgm:pt>
    <dgm:pt modelId="{14C1F4BF-4E21-4B1E-A3C7-77FF762AE895}" type="pres">
      <dgm:prSet presAssocID="{72E7A40A-F691-4FEC-A96B-C0CF213960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D6615738-9678-4C79-B264-7290E9FACD01}" type="pres">
      <dgm:prSet presAssocID="{72E7A40A-F691-4FEC-A96B-C0CF213960D1}" presName="spaceRect" presStyleCnt="0"/>
      <dgm:spPr/>
    </dgm:pt>
    <dgm:pt modelId="{772D9497-ED1D-4BF1-A1EB-06ECF64A02D1}" type="pres">
      <dgm:prSet presAssocID="{72E7A40A-F691-4FEC-A96B-C0CF213960D1}" presName="parTx" presStyleLbl="revTx" presStyleIdx="0" presStyleCnt="4">
        <dgm:presLayoutVars>
          <dgm:chMax val="0"/>
          <dgm:chPref val="0"/>
        </dgm:presLayoutVars>
      </dgm:prSet>
      <dgm:spPr/>
    </dgm:pt>
    <dgm:pt modelId="{4070B5A6-37EF-4C82-8D18-9005891EEEB6}" type="pres">
      <dgm:prSet presAssocID="{C8CB9EE6-D07A-469D-9308-2EF1347CC71E}" presName="sibTrans" presStyleCnt="0"/>
      <dgm:spPr/>
    </dgm:pt>
    <dgm:pt modelId="{84AEA733-7D8A-47B3-AF44-D261AB7B562F}" type="pres">
      <dgm:prSet presAssocID="{1504AE93-7F28-4627-8A83-57446572B700}" presName="compNode" presStyleCnt="0"/>
      <dgm:spPr/>
    </dgm:pt>
    <dgm:pt modelId="{4365CE4E-7FB7-4DB3-860E-A3158FBE70F0}" type="pres">
      <dgm:prSet presAssocID="{1504AE93-7F28-4627-8A83-57446572B700}" presName="bgRect" presStyleLbl="bgShp" presStyleIdx="1" presStyleCnt="4"/>
      <dgm:spPr/>
    </dgm:pt>
    <dgm:pt modelId="{08103263-A0D5-4E80-B9B7-07459276AD5D}" type="pres">
      <dgm:prSet presAssocID="{1504AE93-7F28-4627-8A83-57446572B70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077022D-4105-4256-BE61-8C67AA0FED3E}" type="pres">
      <dgm:prSet presAssocID="{1504AE93-7F28-4627-8A83-57446572B700}" presName="spaceRect" presStyleCnt="0"/>
      <dgm:spPr/>
    </dgm:pt>
    <dgm:pt modelId="{77785A4C-72F3-415B-8589-B05FF2EF1E9E}" type="pres">
      <dgm:prSet presAssocID="{1504AE93-7F28-4627-8A83-57446572B700}" presName="parTx" presStyleLbl="revTx" presStyleIdx="1" presStyleCnt="4">
        <dgm:presLayoutVars>
          <dgm:chMax val="0"/>
          <dgm:chPref val="0"/>
        </dgm:presLayoutVars>
      </dgm:prSet>
      <dgm:spPr/>
    </dgm:pt>
    <dgm:pt modelId="{52165D50-2D1B-4838-A7A9-D93E42259C47}" type="pres">
      <dgm:prSet presAssocID="{625D7DAD-D919-42EB-B5B9-D8A46E1C07E2}" presName="sibTrans" presStyleCnt="0"/>
      <dgm:spPr/>
    </dgm:pt>
    <dgm:pt modelId="{9779F4C0-913F-4E15-81AD-764F803B787E}" type="pres">
      <dgm:prSet presAssocID="{581F5229-2BB5-4A8B-8690-D3A31D020CE6}" presName="compNode" presStyleCnt="0"/>
      <dgm:spPr/>
    </dgm:pt>
    <dgm:pt modelId="{CD8AC774-6C28-400B-80AC-B64CFFA79844}" type="pres">
      <dgm:prSet presAssocID="{581F5229-2BB5-4A8B-8690-D3A31D020CE6}" presName="bgRect" presStyleLbl="bgShp" presStyleIdx="2" presStyleCnt="4"/>
      <dgm:spPr/>
    </dgm:pt>
    <dgm:pt modelId="{8DE1B6B6-C4F1-4D86-8F23-944445003927}" type="pres">
      <dgm:prSet presAssocID="{581F5229-2BB5-4A8B-8690-D3A31D020CE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bidden"/>
        </a:ext>
      </dgm:extLst>
    </dgm:pt>
    <dgm:pt modelId="{3091F1C4-BF88-4A56-AD6D-544F9319DC1E}" type="pres">
      <dgm:prSet presAssocID="{581F5229-2BB5-4A8B-8690-D3A31D020CE6}" presName="spaceRect" presStyleCnt="0"/>
      <dgm:spPr/>
    </dgm:pt>
    <dgm:pt modelId="{A315A423-85DF-4590-9038-63EAC5097193}" type="pres">
      <dgm:prSet presAssocID="{581F5229-2BB5-4A8B-8690-D3A31D020CE6}" presName="parTx" presStyleLbl="revTx" presStyleIdx="2" presStyleCnt="4">
        <dgm:presLayoutVars>
          <dgm:chMax val="0"/>
          <dgm:chPref val="0"/>
        </dgm:presLayoutVars>
      </dgm:prSet>
      <dgm:spPr/>
    </dgm:pt>
    <dgm:pt modelId="{4EE32B1F-1085-405E-85B6-E1E10144B31F}" type="pres">
      <dgm:prSet presAssocID="{0C7D22D4-254D-4B74-8F1A-8DCDF81603C2}" presName="sibTrans" presStyleCnt="0"/>
      <dgm:spPr/>
    </dgm:pt>
    <dgm:pt modelId="{D48FAA1E-9B8B-4902-B5CF-21FDC0D36219}" type="pres">
      <dgm:prSet presAssocID="{2E9CB78C-745C-4BE7-B9F5-F28BC80FF90A}" presName="compNode" presStyleCnt="0"/>
      <dgm:spPr/>
    </dgm:pt>
    <dgm:pt modelId="{3E6AA228-C06A-4688-A649-E6EF9695DE6D}" type="pres">
      <dgm:prSet presAssocID="{2E9CB78C-745C-4BE7-B9F5-F28BC80FF90A}" presName="bgRect" presStyleLbl="bgShp" presStyleIdx="3" presStyleCnt="4"/>
      <dgm:spPr/>
    </dgm:pt>
    <dgm:pt modelId="{E88E95F7-94C4-448A-83D7-4E2B863E680A}" type="pres">
      <dgm:prSet presAssocID="{2E9CB78C-745C-4BE7-B9F5-F28BC80FF90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C6C78AB3-E10B-473B-9107-86D3189FC3A6}" type="pres">
      <dgm:prSet presAssocID="{2E9CB78C-745C-4BE7-B9F5-F28BC80FF90A}" presName="spaceRect" presStyleCnt="0"/>
      <dgm:spPr/>
    </dgm:pt>
    <dgm:pt modelId="{1CC41ECD-3EEE-4AA8-90A2-5CA68EEA0455}" type="pres">
      <dgm:prSet presAssocID="{2E9CB78C-745C-4BE7-B9F5-F28BC80FF90A}" presName="parTx" presStyleLbl="revTx" presStyleIdx="3" presStyleCnt="4">
        <dgm:presLayoutVars>
          <dgm:chMax val="0"/>
          <dgm:chPref val="0"/>
        </dgm:presLayoutVars>
      </dgm:prSet>
      <dgm:spPr/>
    </dgm:pt>
  </dgm:ptLst>
  <dgm:cxnLst>
    <dgm:cxn modelId="{740A8D10-3B87-4FFB-9834-8B2BB86D4D90}" srcId="{816E99EC-E932-45F4-ACB5-47D25E02BC70}" destId="{581F5229-2BB5-4A8B-8690-D3A31D020CE6}" srcOrd="2" destOrd="0" parTransId="{6125E54E-B824-47E5-8C0B-A33ED6D77956}" sibTransId="{0C7D22D4-254D-4B74-8F1A-8DCDF81603C2}"/>
    <dgm:cxn modelId="{0D2EDA2A-4F9F-49E2-BD27-D260638AEC7A}" srcId="{816E99EC-E932-45F4-ACB5-47D25E02BC70}" destId="{72E7A40A-F691-4FEC-A96B-C0CF213960D1}" srcOrd="0" destOrd="0" parTransId="{385A2E50-63EF-4B02-B0EC-9AD7C2B33E78}" sibTransId="{C8CB9EE6-D07A-469D-9308-2EF1347CC71E}"/>
    <dgm:cxn modelId="{A21C9640-129E-4D71-9F2A-75DBA8465837}" type="presOf" srcId="{72E7A40A-F691-4FEC-A96B-C0CF213960D1}" destId="{772D9497-ED1D-4BF1-A1EB-06ECF64A02D1}" srcOrd="0" destOrd="0" presId="urn:microsoft.com/office/officeart/2018/2/layout/IconVerticalSolidList"/>
    <dgm:cxn modelId="{277EA660-3E62-4F97-A6B1-558BD1C2C963}" srcId="{816E99EC-E932-45F4-ACB5-47D25E02BC70}" destId="{2E9CB78C-745C-4BE7-B9F5-F28BC80FF90A}" srcOrd="3" destOrd="0" parTransId="{8E1A1786-FCD5-4897-A76D-95520DB86C60}" sibTransId="{FC89F0EE-133F-4A14-8964-7E36554DF17A}"/>
    <dgm:cxn modelId="{7B434564-44DD-4260-827F-96A17BB4E534}" type="presOf" srcId="{1504AE93-7F28-4627-8A83-57446572B700}" destId="{77785A4C-72F3-415B-8589-B05FF2EF1E9E}" srcOrd="0" destOrd="0" presId="urn:microsoft.com/office/officeart/2018/2/layout/IconVerticalSolidList"/>
    <dgm:cxn modelId="{2FC95D4A-DF5D-475D-AEB6-203172BB6CC9}" type="presOf" srcId="{581F5229-2BB5-4A8B-8690-D3A31D020CE6}" destId="{A315A423-85DF-4590-9038-63EAC5097193}" srcOrd="0" destOrd="0" presId="urn:microsoft.com/office/officeart/2018/2/layout/IconVerticalSolidList"/>
    <dgm:cxn modelId="{BA892472-8BA6-4EC1-A045-0A471151489A}" type="presOf" srcId="{2E9CB78C-745C-4BE7-B9F5-F28BC80FF90A}" destId="{1CC41ECD-3EEE-4AA8-90A2-5CA68EEA0455}" srcOrd="0" destOrd="0" presId="urn:microsoft.com/office/officeart/2018/2/layout/IconVerticalSolidList"/>
    <dgm:cxn modelId="{F5B7F959-A662-4F67-BA18-34FBB700E705}" srcId="{816E99EC-E932-45F4-ACB5-47D25E02BC70}" destId="{1504AE93-7F28-4627-8A83-57446572B700}" srcOrd="1" destOrd="0" parTransId="{362BD29B-F73C-49BB-9E64-7BB5FB5A69D7}" sibTransId="{625D7DAD-D919-42EB-B5B9-D8A46E1C07E2}"/>
    <dgm:cxn modelId="{DDCB6ED3-1FB4-4A74-B78D-C499FAA224AC}" type="presOf" srcId="{816E99EC-E932-45F4-ACB5-47D25E02BC70}" destId="{0734B2E8-01BB-4FA0-A4A1-DA75A0600CE9}" srcOrd="0" destOrd="0" presId="urn:microsoft.com/office/officeart/2018/2/layout/IconVerticalSolidList"/>
    <dgm:cxn modelId="{BD6A9C4C-5DBB-4796-9B12-A9E8C9842534}" type="presParOf" srcId="{0734B2E8-01BB-4FA0-A4A1-DA75A0600CE9}" destId="{94081379-8F78-4747-ACE2-585DE96DD5F7}" srcOrd="0" destOrd="0" presId="urn:microsoft.com/office/officeart/2018/2/layout/IconVerticalSolidList"/>
    <dgm:cxn modelId="{06F38FCB-5675-4ADB-8F4B-24EAF355CA94}" type="presParOf" srcId="{94081379-8F78-4747-ACE2-585DE96DD5F7}" destId="{B033726F-107D-4153-9976-A699FB836963}" srcOrd="0" destOrd="0" presId="urn:microsoft.com/office/officeart/2018/2/layout/IconVerticalSolidList"/>
    <dgm:cxn modelId="{3E1F6045-C494-416E-B31D-DC04840EF311}" type="presParOf" srcId="{94081379-8F78-4747-ACE2-585DE96DD5F7}" destId="{14C1F4BF-4E21-4B1E-A3C7-77FF762AE895}" srcOrd="1" destOrd="0" presId="urn:microsoft.com/office/officeart/2018/2/layout/IconVerticalSolidList"/>
    <dgm:cxn modelId="{9791E04C-D9C6-4A88-9DEE-7D3458CFA03C}" type="presParOf" srcId="{94081379-8F78-4747-ACE2-585DE96DD5F7}" destId="{D6615738-9678-4C79-B264-7290E9FACD01}" srcOrd="2" destOrd="0" presId="urn:microsoft.com/office/officeart/2018/2/layout/IconVerticalSolidList"/>
    <dgm:cxn modelId="{7934060C-E245-43AC-964F-E57B0AD38C87}" type="presParOf" srcId="{94081379-8F78-4747-ACE2-585DE96DD5F7}" destId="{772D9497-ED1D-4BF1-A1EB-06ECF64A02D1}" srcOrd="3" destOrd="0" presId="urn:microsoft.com/office/officeart/2018/2/layout/IconVerticalSolidList"/>
    <dgm:cxn modelId="{1F26BB1C-72ED-418F-874F-E017C576563A}" type="presParOf" srcId="{0734B2E8-01BB-4FA0-A4A1-DA75A0600CE9}" destId="{4070B5A6-37EF-4C82-8D18-9005891EEEB6}" srcOrd="1" destOrd="0" presId="urn:microsoft.com/office/officeart/2018/2/layout/IconVerticalSolidList"/>
    <dgm:cxn modelId="{D68DCF65-92F6-474F-8578-7FDCB0C54083}" type="presParOf" srcId="{0734B2E8-01BB-4FA0-A4A1-DA75A0600CE9}" destId="{84AEA733-7D8A-47B3-AF44-D261AB7B562F}" srcOrd="2" destOrd="0" presId="urn:microsoft.com/office/officeart/2018/2/layout/IconVerticalSolidList"/>
    <dgm:cxn modelId="{7BA39B02-CAAE-4D63-ACCA-257F095C7451}" type="presParOf" srcId="{84AEA733-7D8A-47B3-AF44-D261AB7B562F}" destId="{4365CE4E-7FB7-4DB3-860E-A3158FBE70F0}" srcOrd="0" destOrd="0" presId="urn:microsoft.com/office/officeart/2018/2/layout/IconVerticalSolidList"/>
    <dgm:cxn modelId="{EF912A0C-C7E3-4B56-9D16-BF0615D6ED11}" type="presParOf" srcId="{84AEA733-7D8A-47B3-AF44-D261AB7B562F}" destId="{08103263-A0D5-4E80-B9B7-07459276AD5D}" srcOrd="1" destOrd="0" presId="urn:microsoft.com/office/officeart/2018/2/layout/IconVerticalSolidList"/>
    <dgm:cxn modelId="{9B5040E3-3B77-4F69-BB7E-680D390DF64A}" type="presParOf" srcId="{84AEA733-7D8A-47B3-AF44-D261AB7B562F}" destId="{6077022D-4105-4256-BE61-8C67AA0FED3E}" srcOrd="2" destOrd="0" presId="urn:microsoft.com/office/officeart/2018/2/layout/IconVerticalSolidList"/>
    <dgm:cxn modelId="{36D09BE4-C9EB-4E54-B5B6-61FB32E694D3}" type="presParOf" srcId="{84AEA733-7D8A-47B3-AF44-D261AB7B562F}" destId="{77785A4C-72F3-415B-8589-B05FF2EF1E9E}" srcOrd="3" destOrd="0" presId="urn:microsoft.com/office/officeart/2018/2/layout/IconVerticalSolidList"/>
    <dgm:cxn modelId="{EECD23EA-E3ED-4596-8201-DF42CF593D51}" type="presParOf" srcId="{0734B2E8-01BB-4FA0-A4A1-DA75A0600CE9}" destId="{52165D50-2D1B-4838-A7A9-D93E42259C47}" srcOrd="3" destOrd="0" presId="urn:microsoft.com/office/officeart/2018/2/layout/IconVerticalSolidList"/>
    <dgm:cxn modelId="{0893B58B-5B15-4BDB-8626-761C914787A9}" type="presParOf" srcId="{0734B2E8-01BB-4FA0-A4A1-DA75A0600CE9}" destId="{9779F4C0-913F-4E15-81AD-764F803B787E}" srcOrd="4" destOrd="0" presId="urn:microsoft.com/office/officeart/2018/2/layout/IconVerticalSolidList"/>
    <dgm:cxn modelId="{CCBDDB6E-48FD-4FC0-AAB6-86F0D067FC6F}" type="presParOf" srcId="{9779F4C0-913F-4E15-81AD-764F803B787E}" destId="{CD8AC774-6C28-400B-80AC-B64CFFA79844}" srcOrd="0" destOrd="0" presId="urn:microsoft.com/office/officeart/2018/2/layout/IconVerticalSolidList"/>
    <dgm:cxn modelId="{5ACA889D-915E-4BA5-8A36-7B03853A9992}" type="presParOf" srcId="{9779F4C0-913F-4E15-81AD-764F803B787E}" destId="{8DE1B6B6-C4F1-4D86-8F23-944445003927}" srcOrd="1" destOrd="0" presId="urn:microsoft.com/office/officeart/2018/2/layout/IconVerticalSolidList"/>
    <dgm:cxn modelId="{1DE46BB0-68B0-4715-84A8-DE230261DEE7}" type="presParOf" srcId="{9779F4C0-913F-4E15-81AD-764F803B787E}" destId="{3091F1C4-BF88-4A56-AD6D-544F9319DC1E}" srcOrd="2" destOrd="0" presId="urn:microsoft.com/office/officeart/2018/2/layout/IconVerticalSolidList"/>
    <dgm:cxn modelId="{E3B4B6DB-A05D-4FA1-908C-A9757FE63FEB}" type="presParOf" srcId="{9779F4C0-913F-4E15-81AD-764F803B787E}" destId="{A315A423-85DF-4590-9038-63EAC5097193}" srcOrd="3" destOrd="0" presId="urn:microsoft.com/office/officeart/2018/2/layout/IconVerticalSolidList"/>
    <dgm:cxn modelId="{45AA6E5B-497E-4BBC-ABCA-EE67F11F10D2}" type="presParOf" srcId="{0734B2E8-01BB-4FA0-A4A1-DA75A0600CE9}" destId="{4EE32B1F-1085-405E-85B6-E1E10144B31F}" srcOrd="5" destOrd="0" presId="urn:microsoft.com/office/officeart/2018/2/layout/IconVerticalSolidList"/>
    <dgm:cxn modelId="{E3402D51-206C-4737-B5AC-70CF6350E61B}" type="presParOf" srcId="{0734B2E8-01BB-4FA0-A4A1-DA75A0600CE9}" destId="{D48FAA1E-9B8B-4902-B5CF-21FDC0D36219}" srcOrd="6" destOrd="0" presId="urn:microsoft.com/office/officeart/2018/2/layout/IconVerticalSolidList"/>
    <dgm:cxn modelId="{0289F838-951F-4331-ABF4-CE08F2EC91A2}" type="presParOf" srcId="{D48FAA1E-9B8B-4902-B5CF-21FDC0D36219}" destId="{3E6AA228-C06A-4688-A649-E6EF9695DE6D}" srcOrd="0" destOrd="0" presId="urn:microsoft.com/office/officeart/2018/2/layout/IconVerticalSolidList"/>
    <dgm:cxn modelId="{00D83FB0-1320-4E94-ABC5-98A6E4F5E051}" type="presParOf" srcId="{D48FAA1E-9B8B-4902-B5CF-21FDC0D36219}" destId="{E88E95F7-94C4-448A-83D7-4E2B863E680A}" srcOrd="1" destOrd="0" presId="urn:microsoft.com/office/officeart/2018/2/layout/IconVerticalSolidList"/>
    <dgm:cxn modelId="{18D10DD6-5CC2-42F0-950C-7C0238B3DDBB}" type="presParOf" srcId="{D48FAA1E-9B8B-4902-B5CF-21FDC0D36219}" destId="{C6C78AB3-E10B-473B-9107-86D3189FC3A6}" srcOrd="2" destOrd="0" presId="urn:microsoft.com/office/officeart/2018/2/layout/IconVerticalSolidList"/>
    <dgm:cxn modelId="{4066FF4C-6042-4E65-B8EC-4BC514E32284}" type="presParOf" srcId="{D48FAA1E-9B8B-4902-B5CF-21FDC0D36219}" destId="{1CC41ECD-3EEE-4AA8-90A2-5CA68EEA045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973BB3-BB08-4C55-83CE-4D333EC7E95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D856B08-7702-46CF-90AC-B17B4706139B}">
      <dgm:prSet/>
      <dgm:spPr/>
      <dgm:t>
        <a:bodyPr/>
        <a:lstStyle/>
        <a:p>
          <a:r>
            <a:rPr lang="en-US" b="0" i="0"/>
            <a:t>The majority of patients were between </a:t>
          </a:r>
          <a:r>
            <a:rPr lang="en-US" b="1" i="0"/>
            <a:t>30 and 83 years</a:t>
          </a:r>
          <a:r>
            <a:rPr lang="en-US" b="0" i="0"/>
            <a:t> old.</a:t>
          </a:r>
          <a:endParaRPr lang="en-US"/>
        </a:p>
      </dgm:t>
    </dgm:pt>
    <dgm:pt modelId="{13833357-9284-448B-BAC1-C395D73EE36F}" type="parTrans" cxnId="{23B8E213-F8B3-45AE-9A83-24254EB84165}">
      <dgm:prSet/>
      <dgm:spPr/>
      <dgm:t>
        <a:bodyPr/>
        <a:lstStyle/>
        <a:p>
          <a:endParaRPr lang="en-US"/>
        </a:p>
      </dgm:t>
    </dgm:pt>
    <dgm:pt modelId="{36E536CE-78F1-4E53-AE1D-5003D2E26DFD}" type="sibTrans" cxnId="{23B8E213-F8B3-45AE-9A83-24254EB84165}">
      <dgm:prSet/>
      <dgm:spPr/>
      <dgm:t>
        <a:bodyPr/>
        <a:lstStyle/>
        <a:p>
          <a:endParaRPr lang="en-US"/>
        </a:p>
      </dgm:t>
    </dgm:pt>
    <dgm:pt modelId="{077C8BD4-B4F8-4C77-9C3F-E92B703462D1}">
      <dgm:prSet/>
      <dgm:spPr/>
      <dgm:t>
        <a:bodyPr/>
        <a:lstStyle/>
        <a:p>
          <a:r>
            <a:rPr lang="en-US" b="0" i="0"/>
            <a:t>Most surgeries took place between </a:t>
          </a:r>
          <a:r>
            <a:rPr lang="en-US" b="1" i="0"/>
            <a:t>1958 and 1970</a:t>
          </a:r>
          <a:r>
            <a:rPr lang="en-US" b="0" i="0"/>
            <a:t>.</a:t>
          </a:r>
          <a:endParaRPr lang="en-US"/>
        </a:p>
      </dgm:t>
    </dgm:pt>
    <dgm:pt modelId="{7511AE76-4E37-4C5B-B40B-C46AAD148468}" type="parTrans" cxnId="{DFD89758-E7F2-4EDA-BC23-F8005DD6B1B9}">
      <dgm:prSet/>
      <dgm:spPr/>
      <dgm:t>
        <a:bodyPr/>
        <a:lstStyle/>
        <a:p>
          <a:endParaRPr lang="en-US"/>
        </a:p>
      </dgm:t>
    </dgm:pt>
    <dgm:pt modelId="{242823BF-5D5B-4F41-AC6B-17CFEFE6CDF0}" type="sibTrans" cxnId="{DFD89758-E7F2-4EDA-BC23-F8005DD6B1B9}">
      <dgm:prSet/>
      <dgm:spPr/>
      <dgm:t>
        <a:bodyPr/>
        <a:lstStyle/>
        <a:p>
          <a:endParaRPr lang="en-US"/>
        </a:p>
      </dgm:t>
    </dgm:pt>
    <dgm:pt modelId="{AC7A50B2-9E32-4018-A2BD-8AF050B5E47B}">
      <dgm:prSet/>
      <dgm:spPr/>
      <dgm:t>
        <a:bodyPr/>
        <a:lstStyle/>
        <a:p>
          <a:r>
            <a:rPr lang="en-US" b="1" i="0"/>
            <a:t>Axillary nodes</a:t>
          </a:r>
          <a:r>
            <a:rPr lang="en-US" b="0" i="0"/>
            <a:t> counts varied, but most patients had fewer than </a:t>
          </a:r>
          <a:r>
            <a:rPr lang="en-US" b="1" i="0"/>
            <a:t>5 positive nodes</a:t>
          </a:r>
          <a:r>
            <a:rPr lang="en-US" b="0" i="0"/>
            <a:t>.</a:t>
          </a:r>
          <a:endParaRPr lang="en-US"/>
        </a:p>
      </dgm:t>
    </dgm:pt>
    <dgm:pt modelId="{7FBF9BDF-1FD4-4A2E-BF3D-C7577F17BF2E}" type="parTrans" cxnId="{FDF98066-5A55-41C7-860E-EE64D0726845}">
      <dgm:prSet/>
      <dgm:spPr/>
      <dgm:t>
        <a:bodyPr/>
        <a:lstStyle/>
        <a:p>
          <a:endParaRPr lang="en-US"/>
        </a:p>
      </dgm:t>
    </dgm:pt>
    <dgm:pt modelId="{A2A8E5CB-8E88-43C3-A419-F0E2350F77B1}" type="sibTrans" cxnId="{FDF98066-5A55-41C7-860E-EE64D0726845}">
      <dgm:prSet/>
      <dgm:spPr/>
      <dgm:t>
        <a:bodyPr/>
        <a:lstStyle/>
        <a:p>
          <a:endParaRPr lang="en-US"/>
        </a:p>
      </dgm:t>
    </dgm:pt>
    <dgm:pt modelId="{83EC9020-8BE2-45C4-A89E-93B441106CD4}" type="pres">
      <dgm:prSet presAssocID="{8F973BB3-BB08-4C55-83CE-4D333EC7E952}" presName="linear" presStyleCnt="0">
        <dgm:presLayoutVars>
          <dgm:animLvl val="lvl"/>
          <dgm:resizeHandles val="exact"/>
        </dgm:presLayoutVars>
      </dgm:prSet>
      <dgm:spPr/>
    </dgm:pt>
    <dgm:pt modelId="{1317A2EF-195F-4A6E-B2A4-885769866973}" type="pres">
      <dgm:prSet presAssocID="{4D856B08-7702-46CF-90AC-B17B4706139B}" presName="parentText" presStyleLbl="node1" presStyleIdx="0" presStyleCnt="3">
        <dgm:presLayoutVars>
          <dgm:chMax val="0"/>
          <dgm:bulletEnabled val="1"/>
        </dgm:presLayoutVars>
      </dgm:prSet>
      <dgm:spPr/>
    </dgm:pt>
    <dgm:pt modelId="{19AF56F6-C703-4C7F-AEA7-FE65F6576365}" type="pres">
      <dgm:prSet presAssocID="{36E536CE-78F1-4E53-AE1D-5003D2E26DFD}" presName="spacer" presStyleCnt="0"/>
      <dgm:spPr/>
    </dgm:pt>
    <dgm:pt modelId="{2996EC3A-A2FE-4313-897C-EDA37BDF796C}" type="pres">
      <dgm:prSet presAssocID="{077C8BD4-B4F8-4C77-9C3F-E92B703462D1}" presName="parentText" presStyleLbl="node1" presStyleIdx="1" presStyleCnt="3">
        <dgm:presLayoutVars>
          <dgm:chMax val="0"/>
          <dgm:bulletEnabled val="1"/>
        </dgm:presLayoutVars>
      </dgm:prSet>
      <dgm:spPr/>
    </dgm:pt>
    <dgm:pt modelId="{6706DB17-4816-46B6-927F-28503CC1815A}" type="pres">
      <dgm:prSet presAssocID="{242823BF-5D5B-4F41-AC6B-17CFEFE6CDF0}" presName="spacer" presStyleCnt="0"/>
      <dgm:spPr/>
    </dgm:pt>
    <dgm:pt modelId="{DDB00C27-84AC-4CC0-99F7-D378D82EF545}" type="pres">
      <dgm:prSet presAssocID="{AC7A50B2-9E32-4018-A2BD-8AF050B5E47B}" presName="parentText" presStyleLbl="node1" presStyleIdx="2" presStyleCnt="3">
        <dgm:presLayoutVars>
          <dgm:chMax val="0"/>
          <dgm:bulletEnabled val="1"/>
        </dgm:presLayoutVars>
      </dgm:prSet>
      <dgm:spPr/>
    </dgm:pt>
  </dgm:ptLst>
  <dgm:cxnLst>
    <dgm:cxn modelId="{23B8E213-F8B3-45AE-9A83-24254EB84165}" srcId="{8F973BB3-BB08-4C55-83CE-4D333EC7E952}" destId="{4D856B08-7702-46CF-90AC-B17B4706139B}" srcOrd="0" destOrd="0" parTransId="{13833357-9284-448B-BAC1-C395D73EE36F}" sibTransId="{36E536CE-78F1-4E53-AE1D-5003D2E26DFD}"/>
    <dgm:cxn modelId="{3B7B6A3B-707D-44A2-AFD5-46B3ED4078CE}" type="presOf" srcId="{077C8BD4-B4F8-4C77-9C3F-E92B703462D1}" destId="{2996EC3A-A2FE-4313-897C-EDA37BDF796C}" srcOrd="0" destOrd="0" presId="urn:microsoft.com/office/officeart/2005/8/layout/vList2"/>
    <dgm:cxn modelId="{BA421046-2C44-45F5-B104-F13BFE13B82B}" type="presOf" srcId="{8F973BB3-BB08-4C55-83CE-4D333EC7E952}" destId="{83EC9020-8BE2-45C4-A89E-93B441106CD4}" srcOrd="0" destOrd="0" presId="urn:microsoft.com/office/officeart/2005/8/layout/vList2"/>
    <dgm:cxn modelId="{FDF98066-5A55-41C7-860E-EE64D0726845}" srcId="{8F973BB3-BB08-4C55-83CE-4D333EC7E952}" destId="{AC7A50B2-9E32-4018-A2BD-8AF050B5E47B}" srcOrd="2" destOrd="0" parTransId="{7FBF9BDF-1FD4-4A2E-BF3D-C7577F17BF2E}" sibTransId="{A2A8E5CB-8E88-43C3-A419-F0E2350F77B1}"/>
    <dgm:cxn modelId="{DFD89758-E7F2-4EDA-BC23-F8005DD6B1B9}" srcId="{8F973BB3-BB08-4C55-83CE-4D333EC7E952}" destId="{077C8BD4-B4F8-4C77-9C3F-E92B703462D1}" srcOrd="1" destOrd="0" parTransId="{7511AE76-4E37-4C5B-B40B-C46AAD148468}" sibTransId="{242823BF-5D5B-4F41-AC6B-17CFEFE6CDF0}"/>
    <dgm:cxn modelId="{BA359888-45D5-4909-A784-2E2D4A38DDFB}" type="presOf" srcId="{4D856B08-7702-46CF-90AC-B17B4706139B}" destId="{1317A2EF-195F-4A6E-B2A4-885769866973}" srcOrd="0" destOrd="0" presId="urn:microsoft.com/office/officeart/2005/8/layout/vList2"/>
    <dgm:cxn modelId="{B72B4BB3-4D2F-42F4-AE3B-69F3C60FD58A}" type="presOf" srcId="{AC7A50B2-9E32-4018-A2BD-8AF050B5E47B}" destId="{DDB00C27-84AC-4CC0-99F7-D378D82EF545}" srcOrd="0" destOrd="0" presId="urn:microsoft.com/office/officeart/2005/8/layout/vList2"/>
    <dgm:cxn modelId="{ABF4B1B5-ED77-4C3E-9809-6048146DB7ED}" type="presParOf" srcId="{83EC9020-8BE2-45C4-A89E-93B441106CD4}" destId="{1317A2EF-195F-4A6E-B2A4-885769866973}" srcOrd="0" destOrd="0" presId="urn:microsoft.com/office/officeart/2005/8/layout/vList2"/>
    <dgm:cxn modelId="{1A6F8844-C399-4BCD-B79C-A409F7CBC83A}" type="presParOf" srcId="{83EC9020-8BE2-45C4-A89E-93B441106CD4}" destId="{19AF56F6-C703-4C7F-AEA7-FE65F6576365}" srcOrd="1" destOrd="0" presId="urn:microsoft.com/office/officeart/2005/8/layout/vList2"/>
    <dgm:cxn modelId="{9F18EB09-D61F-4833-870A-5E1B2ABEC342}" type="presParOf" srcId="{83EC9020-8BE2-45C4-A89E-93B441106CD4}" destId="{2996EC3A-A2FE-4313-897C-EDA37BDF796C}" srcOrd="2" destOrd="0" presId="urn:microsoft.com/office/officeart/2005/8/layout/vList2"/>
    <dgm:cxn modelId="{9F6DD2B6-3550-4055-9144-1F295B54CB05}" type="presParOf" srcId="{83EC9020-8BE2-45C4-A89E-93B441106CD4}" destId="{6706DB17-4816-46B6-927F-28503CC1815A}" srcOrd="3" destOrd="0" presId="urn:microsoft.com/office/officeart/2005/8/layout/vList2"/>
    <dgm:cxn modelId="{0ABCB2B3-12C9-430D-AC3E-063A34164AA0}" type="presParOf" srcId="{83EC9020-8BE2-45C4-A89E-93B441106CD4}" destId="{DDB00C27-84AC-4CC0-99F7-D378D82EF54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ECF9A3-3C2F-4B58-947D-FAF63D424B6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290B543-66A9-4E11-9E53-2878B5517CA6}">
      <dgm:prSet/>
      <dgm:spPr/>
      <dgm:t>
        <a:bodyPr/>
        <a:lstStyle/>
        <a:p>
          <a:pPr>
            <a:lnSpc>
              <a:spcPct val="100000"/>
            </a:lnSpc>
          </a:pPr>
          <a:r>
            <a:rPr lang="en-US" b="0" i="0"/>
            <a:t>No new features were engineered at this stage.</a:t>
          </a:r>
          <a:endParaRPr lang="en-US"/>
        </a:p>
      </dgm:t>
    </dgm:pt>
    <dgm:pt modelId="{CA2126E2-1196-47CD-92CF-31FB48AE84F0}" type="parTrans" cxnId="{E59A7233-C417-4732-BA8E-11EC358A4A50}">
      <dgm:prSet/>
      <dgm:spPr/>
      <dgm:t>
        <a:bodyPr/>
        <a:lstStyle/>
        <a:p>
          <a:endParaRPr lang="en-US"/>
        </a:p>
      </dgm:t>
    </dgm:pt>
    <dgm:pt modelId="{CB162163-1B1F-450D-9888-05900332AEE4}" type="sibTrans" cxnId="{E59A7233-C417-4732-BA8E-11EC358A4A50}">
      <dgm:prSet/>
      <dgm:spPr/>
      <dgm:t>
        <a:bodyPr/>
        <a:lstStyle/>
        <a:p>
          <a:endParaRPr lang="en-US"/>
        </a:p>
      </dgm:t>
    </dgm:pt>
    <dgm:pt modelId="{077635DD-84DC-497C-BF81-B83FA95A2F1F}">
      <dgm:prSet/>
      <dgm:spPr/>
      <dgm:t>
        <a:bodyPr/>
        <a:lstStyle/>
        <a:p>
          <a:pPr>
            <a:lnSpc>
              <a:spcPct val="100000"/>
            </a:lnSpc>
          </a:pPr>
          <a:r>
            <a:rPr lang="en-US" b="0" i="0"/>
            <a:t>Future work may include deriving additional features (e.g., age brackets, node categories) for predictive modeling.</a:t>
          </a:r>
          <a:endParaRPr lang="en-US"/>
        </a:p>
      </dgm:t>
    </dgm:pt>
    <dgm:pt modelId="{C37EE190-CDB3-4E6D-8899-4ED7F8B2C208}" type="parTrans" cxnId="{F6D482D7-C2A8-4A33-965E-473740AF50F8}">
      <dgm:prSet/>
      <dgm:spPr/>
      <dgm:t>
        <a:bodyPr/>
        <a:lstStyle/>
        <a:p>
          <a:endParaRPr lang="en-US"/>
        </a:p>
      </dgm:t>
    </dgm:pt>
    <dgm:pt modelId="{E6101729-8D94-483D-94F2-5DB52BCC4896}" type="sibTrans" cxnId="{F6D482D7-C2A8-4A33-965E-473740AF50F8}">
      <dgm:prSet/>
      <dgm:spPr/>
      <dgm:t>
        <a:bodyPr/>
        <a:lstStyle/>
        <a:p>
          <a:endParaRPr lang="en-US"/>
        </a:p>
      </dgm:t>
    </dgm:pt>
    <dgm:pt modelId="{DEA47DBA-0396-4473-A538-63519AAB5315}" type="pres">
      <dgm:prSet presAssocID="{19ECF9A3-3C2F-4B58-947D-FAF63D424B6E}" presName="root" presStyleCnt="0">
        <dgm:presLayoutVars>
          <dgm:dir/>
          <dgm:resizeHandles val="exact"/>
        </dgm:presLayoutVars>
      </dgm:prSet>
      <dgm:spPr/>
    </dgm:pt>
    <dgm:pt modelId="{E20B35EB-0F16-4EDC-9A6D-89FC796912D7}" type="pres">
      <dgm:prSet presAssocID="{9290B543-66A9-4E11-9E53-2878B5517CA6}" presName="compNode" presStyleCnt="0"/>
      <dgm:spPr/>
    </dgm:pt>
    <dgm:pt modelId="{F7FA685A-78AF-4620-A693-5C6C3DCB834D}" type="pres">
      <dgm:prSet presAssocID="{9290B543-66A9-4E11-9E53-2878B5517CA6}" presName="bgRect" presStyleLbl="bgShp" presStyleIdx="0" presStyleCnt="2"/>
      <dgm:spPr/>
    </dgm:pt>
    <dgm:pt modelId="{7F5D5A0E-A376-4BBA-8176-38D94411C17F}" type="pres">
      <dgm:prSet presAssocID="{9290B543-66A9-4E11-9E53-2878B5517CA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ctory"/>
        </a:ext>
      </dgm:extLst>
    </dgm:pt>
    <dgm:pt modelId="{802BE5F1-D973-4E70-9027-8F53FB2C17AB}" type="pres">
      <dgm:prSet presAssocID="{9290B543-66A9-4E11-9E53-2878B5517CA6}" presName="spaceRect" presStyleCnt="0"/>
      <dgm:spPr/>
    </dgm:pt>
    <dgm:pt modelId="{41123E23-2F95-460A-BBD4-A961F6B4F9E6}" type="pres">
      <dgm:prSet presAssocID="{9290B543-66A9-4E11-9E53-2878B5517CA6}" presName="parTx" presStyleLbl="revTx" presStyleIdx="0" presStyleCnt="2">
        <dgm:presLayoutVars>
          <dgm:chMax val="0"/>
          <dgm:chPref val="0"/>
        </dgm:presLayoutVars>
      </dgm:prSet>
      <dgm:spPr/>
    </dgm:pt>
    <dgm:pt modelId="{0A6AE2E4-9EA3-47B0-AD88-63498DC73398}" type="pres">
      <dgm:prSet presAssocID="{CB162163-1B1F-450D-9888-05900332AEE4}" presName="sibTrans" presStyleCnt="0"/>
      <dgm:spPr/>
    </dgm:pt>
    <dgm:pt modelId="{84B11C30-DA70-4788-84F9-D75A3AE7DC1A}" type="pres">
      <dgm:prSet presAssocID="{077635DD-84DC-497C-BF81-B83FA95A2F1F}" presName="compNode" presStyleCnt="0"/>
      <dgm:spPr/>
    </dgm:pt>
    <dgm:pt modelId="{1C333DF3-E0C5-43EE-9FE4-EC343E6495BE}" type="pres">
      <dgm:prSet presAssocID="{077635DD-84DC-497C-BF81-B83FA95A2F1F}" presName="bgRect" presStyleLbl="bgShp" presStyleIdx="1" presStyleCnt="2"/>
      <dgm:spPr/>
    </dgm:pt>
    <dgm:pt modelId="{5D249671-80DE-4CB7-B621-8D3ECFD2048A}" type="pres">
      <dgm:prSet presAssocID="{077635DD-84DC-497C-BF81-B83FA95A2F1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CF88AC4F-CB29-44F3-A14E-BB70A6895F09}" type="pres">
      <dgm:prSet presAssocID="{077635DD-84DC-497C-BF81-B83FA95A2F1F}" presName="spaceRect" presStyleCnt="0"/>
      <dgm:spPr/>
    </dgm:pt>
    <dgm:pt modelId="{4B921E90-CDB0-47C4-AAF8-E7D1E4741472}" type="pres">
      <dgm:prSet presAssocID="{077635DD-84DC-497C-BF81-B83FA95A2F1F}" presName="parTx" presStyleLbl="revTx" presStyleIdx="1" presStyleCnt="2">
        <dgm:presLayoutVars>
          <dgm:chMax val="0"/>
          <dgm:chPref val="0"/>
        </dgm:presLayoutVars>
      </dgm:prSet>
      <dgm:spPr/>
    </dgm:pt>
  </dgm:ptLst>
  <dgm:cxnLst>
    <dgm:cxn modelId="{E59A7233-C417-4732-BA8E-11EC358A4A50}" srcId="{19ECF9A3-3C2F-4B58-947D-FAF63D424B6E}" destId="{9290B543-66A9-4E11-9E53-2878B5517CA6}" srcOrd="0" destOrd="0" parTransId="{CA2126E2-1196-47CD-92CF-31FB48AE84F0}" sibTransId="{CB162163-1B1F-450D-9888-05900332AEE4}"/>
    <dgm:cxn modelId="{7628ECD4-D83B-4676-AFE2-D08A869C490D}" type="presOf" srcId="{19ECF9A3-3C2F-4B58-947D-FAF63D424B6E}" destId="{DEA47DBA-0396-4473-A538-63519AAB5315}" srcOrd="0" destOrd="0" presId="urn:microsoft.com/office/officeart/2018/2/layout/IconVerticalSolidList"/>
    <dgm:cxn modelId="{F6D482D7-C2A8-4A33-965E-473740AF50F8}" srcId="{19ECF9A3-3C2F-4B58-947D-FAF63D424B6E}" destId="{077635DD-84DC-497C-BF81-B83FA95A2F1F}" srcOrd="1" destOrd="0" parTransId="{C37EE190-CDB3-4E6D-8899-4ED7F8B2C208}" sibTransId="{E6101729-8D94-483D-94F2-5DB52BCC4896}"/>
    <dgm:cxn modelId="{7FC599F3-4A16-4C9D-A166-7579793D68EE}" type="presOf" srcId="{9290B543-66A9-4E11-9E53-2878B5517CA6}" destId="{41123E23-2F95-460A-BBD4-A961F6B4F9E6}" srcOrd="0" destOrd="0" presId="urn:microsoft.com/office/officeart/2018/2/layout/IconVerticalSolidList"/>
    <dgm:cxn modelId="{CE0937FD-89FB-46FB-A84B-28B0CED02AE0}" type="presOf" srcId="{077635DD-84DC-497C-BF81-B83FA95A2F1F}" destId="{4B921E90-CDB0-47C4-AAF8-E7D1E4741472}" srcOrd="0" destOrd="0" presId="urn:microsoft.com/office/officeart/2018/2/layout/IconVerticalSolidList"/>
    <dgm:cxn modelId="{1AF99C2D-B1BB-4A83-91AD-33A28E240F03}" type="presParOf" srcId="{DEA47DBA-0396-4473-A538-63519AAB5315}" destId="{E20B35EB-0F16-4EDC-9A6D-89FC796912D7}" srcOrd="0" destOrd="0" presId="urn:microsoft.com/office/officeart/2018/2/layout/IconVerticalSolidList"/>
    <dgm:cxn modelId="{41928F91-77A3-4074-B2C2-B1EF8520A66F}" type="presParOf" srcId="{E20B35EB-0F16-4EDC-9A6D-89FC796912D7}" destId="{F7FA685A-78AF-4620-A693-5C6C3DCB834D}" srcOrd="0" destOrd="0" presId="urn:microsoft.com/office/officeart/2018/2/layout/IconVerticalSolidList"/>
    <dgm:cxn modelId="{C026E0A1-DB94-4846-8D53-98044D469862}" type="presParOf" srcId="{E20B35EB-0F16-4EDC-9A6D-89FC796912D7}" destId="{7F5D5A0E-A376-4BBA-8176-38D94411C17F}" srcOrd="1" destOrd="0" presId="urn:microsoft.com/office/officeart/2018/2/layout/IconVerticalSolidList"/>
    <dgm:cxn modelId="{41F51DD4-8CDA-40C2-B24D-C0B71C1185B4}" type="presParOf" srcId="{E20B35EB-0F16-4EDC-9A6D-89FC796912D7}" destId="{802BE5F1-D973-4E70-9027-8F53FB2C17AB}" srcOrd="2" destOrd="0" presId="urn:microsoft.com/office/officeart/2018/2/layout/IconVerticalSolidList"/>
    <dgm:cxn modelId="{B66D3A9A-FDDB-42E3-89B6-B69F1680AFF3}" type="presParOf" srcId="{E20B35EB-0F16-4EDC-9A6D-89FC796912D7}" destId="{41123E23-2F95-460A-BBD4-A961F6B4F9E6}" srcOrd="3" destOrd="0" presId="urn:microsoft.com/office/officeart/2018/2/layout/IconVerticalSolidList"/>
    <dgm:cxn modelId="{62F8A784-3FDA-43A8-B767-B28AC261441E}" type="presParOf" srcId="{DEA47DBA-0396-4473-A538-63519AAB5315}" destId="{0A6AE2E4-9EA3-47B0-AD88-63498DC73398}" srcOrd="1" destOrd="0" presId="urn:microsoft.com/office/officeart/2018/2/layout/IconVerticalSolidList"/>
    <dgm:cxn modelId="{E4D47758-7540-460F-9DEF-ED741B5A33B9}" type="presParOf" srcId="{DEA47DBA-0396-4473-A538-63519AAB5315}" destId="{84B11C30-DA70-4788-84F9-D75A3AE7DC1A}" srcOrd="2" destOrd="0" presId="urn:microsoft.com/office/officeart/2018/2/layout/IconVerticalSolidList"/>
    <dgm:cxn modelId="{3EE5AA5C-E4A2-4172-822D-5336707AD2D6}" type="presParOf" srcId="{84B11C30-DA70-4788-84F9-D75A3AE7DC1A}" destId="{1C333DF3-E0C5-43EE-9FE4-EC343E6495BE}" srcOrd="0" destOrd="0" presId="urn:microsoft.com/office/officeart/2018/2/layout/IconVerticalSolidList"/>
    <dgm:cxn modelId="{0F056EA1-FB7D-4D03-92D2-AA6CFBBD3AD8}" type="presParOf" srcId="{84B11C30-DA70-4788-84F9-D75A3AE7DC1A}" destId="{5D249671-80DE-4CB7-B621-8D3ECFD2048A}" srcOrd="1" destOrd="0" presId="urn:microsoft.com/office/officeart/2018/2/layout/IconVerticalSolidList"/>
    <dgm:cxn modelId="{177494C1-255E-4EF3-9D7C-793129C0ECEA}" type="presParOf" srcId="{84B11C30-DA70-4788-84F9-D75A3AE7DC1A}" destId="{CF88AC4F-CB29-44F3-A14E-BB70A6895F09}" srcOrd="2" destOrd="0" presId="urn:microsoft.com/office/officeart/2018/2/layout/IconVerticalSolidList"/>
    <dgm:cxn modelId="{4C8FC96C-FAF7-440A-B946-D4984F6C6209}" type="presParOf" srcId="{84B11C30-DA70-4788-84F9-D75A3AE7DC1A}" destId="{4B921E90-CDB0-47C4-AAF8-E7D1E47414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069022C-913F-48D0-8939-C38FC3AAA180}"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00420177-B90C-4660-95E5-E233BA6946AE}">
      <dgm:prSet/>
      <dgm:spPr/>
      <dgm:t>
        <a:bodyPr/>
        <a:lstStyle/>
        <a:p>
          <a:r>
            <a:rPr lang="en-US" b="0" i="0"/>
            <a:t>Patients with </a:t>
          </a:r>
          <a:r>
            <a:rPr lang="en-US" b="1" i="0"/>
            <a:t>fewer positive axillary nodes</a:t>
          </a:r>
          <a:r>
            <a:rPr lang="en-US" b="0" i="0"/>
            <a:t> are more likely to survive beyond five years.</a:t>
          </a:r>
          <a:endParaRPr lang="en-US"/>
        </a:p>
      </dgm:t>
    </dgm:pt>
    <dgm:pt modelId="{F14163B3-478D-4574-9A12-ECE064B56FA8}" type="parTrans" cxnId="{FF2EB6D9-5A1B-4BBB-AFFF-54D3CB1B6893}">
      <dgm:prSet/>
      <dgm:spPr/>
      <dgm:t>
        <a:bodyPr/>
        <a:lstStyle/>
        <a:p>
          <a:endParaRPr lang="en-US"/>
        </a:p>
      </dgm:t>
    </dgm:pt>
    <dgm:pt modelId="{760D04D4-B972-4ABE-B443-631682220BF4}" type="sibTrans" cxnId="{FF2EB6D9-5A1B-4BBB-AFFF-54D3CB1B6893}">
      <dgm:prSet phldrT="01" phldr="0"/>
      <dgm:spPr/>
      <dgm:t>
        <a:bodyPr/>
        <a:lstStyle/>
        <a:p>
          <a:r>
            <a:rPr lang="en-US"/>
            <a:t>01</a:t>
          </a:r>
        </a:p>
      </dgm:t>
    </dgm:pt>
    <dgm:pt modelId="{3E548110-2D56-429F-9FE3-6AD6BD579F8B}">
      <dgm:prSet/>
      <dgm:spPr/>
      <dgm:t>
        <a:bodyPr/>
        <a:lstStyle/>
        <a:p>
          <a:r>
            <a:rPr lang="en-US" b="1" i="0"/>
            <a:t>Age</a:t>
          </a:r>
          <a:r>
            <a:rPr lang="en-US" b="0" i="0"/>
            <a:t> plays a role, with younger patients generally having better outcomes.</a:t>
          </a:r>
          <a:endParaRPr lang="en-US"/>
        </a:p>
      </dgm:t>
    </dgm:pt>
    <dgm:pt modelId="{F2A32EA5-C1A3-46F8-9D47-B4F7567E98B1}" type="parTrans" cxnId="{0137D2CF-09AE-484C-8D95-BC76595B34EB}">
      <dgm:prSet/>
      <dgm:spPr/>
      <dgm:t>
        <a:bodyPr/>
        <a:lstStyle/>
        <a:p>
          <a:endParaRPr lang="en-US"/>
        </a:p>
      </dgm:t>
    </dgm:pt>
    <dgm:pt modelId="{E801930D-89B0-4DE5-9D03-75950591AC01}" type="sibTrans" cxnId="{0137D2CF-09AE-484C-8D95-BC76595B34EB}">
      <dgm:prSet phldrT="02" phldr="0"/>
      <dgm:spPr/>
      <dgm:t>
        <a:bodyPr/>
        <a:lstStyle/>
        <a:p>
          <a:r>
            <a:rPr lang="en-US"/>
            <a:t>02</a:t>
          </a:r>
        </a:p>
      </dgm:t>
    </dgm:pt>
    <dgm:pt modelId="{3403AA68-4B16-4080-82A4-9494D1F3883C}">
      <dgm:prSet/>
      <dgm:spPr/>
      <dgm:t>
        <a:bodyPr/>
        <a:lstStyle/>
        <a:p>
          <a:r>
            <a:rPr lang="en-US" b="0" i="0"/>
            <a:t>There is a notable </a:t>
          </a:r>
          <a:r>
            <a:rPr lang="en-US" b="1" i="0"/>
            <a:t>class imbalance</a:t>
          </a:r>
          <a:r>
            <a:rPr lang="en-US" b="0" i="0"/>
            <a:t> in the dataset that should be addressed in predictive modeling efforts.</a:t>
          </a:r>
          <a:endParaRPr lang="en-US"/>
        </a:p>
      </dgm:t>
    </dgm:pt>
    <dgm:pt modelId="{CF52DFB1-3032-4E51-BF2C-5ED84B4586EE}" type="parTrans" cxnId="{21BB7576-56D6-4AE9-BC5A-EED7F4940973}">
      <dgm:prSet/>
      <dgm:spPr/>
      <dgm:t>
        <a:bodyPr/>
        <a:lstStyle/>
        <a:p>
          <a:endParaRPr lang="en-US"/>
        </a:p>
      </dgm:t>
    </dgm:pt>
    <dgm:pt modelId="{D325A404-8CED-460D-979F-12CCFB24F0CE}" type="sibTrans" cxnId="{21BB7576-56D6-4AE9-BC5A-EED7F4940973}">
      <dgm:prSet phldrT="03" phldr="0"/>
      <dgm:spPr/>
      <dgm:t>
        <a:bodyPr/>
        <a:lstStyle/>
        <a:p>
          <a:r>
            <a:rPr lang="en-US"/>
            <a:t>03</a:t>
          </a:r>
        </a:p>
      </dgm:t>
    </dgm:pt>
    <dgm:pt modelId="{C823407E-2FF9-4674-8EEE-B4D137FD8211}">
      <dgm:prSet/>
      <dgm:spPr/>
      <dgm:t>
        <a:bodyPr/>
        <a:lstStyle/>
        <a:p>
          <a:r>
            <a:rPr lang="en-US" b="0" i="0"/>
            <a:t>These findings can help medical professionals focus on critical factors like lymph node involvement when planning post-operative care and follow-ups.</a:t>
          </a:r>
          <a:endParaRPr lang="en-US"/>
        </a:p>
      </dgm:t>
    </dgm:pt>
    <dgm:pt modelId="{724ECDF5-1D84-4BF2-83A9-389606D5E547}" type="parTrans" cxnId="{8F2F5D88-E871-4C23-8794-393501EE75EE}">
      <dgm:prSet/>
      <dgm:spPr/>
      <dgm:t>
        <a:bodyPr/>
        <a:lstStyle/>
        <a:p>
          <a:endParaRPr lang="en-US"/>
        </a:p>
      </dgm:t>
    </dgm:pt>
    <dgm:pt modelId="{B169A1D3-FDBF-48CD-A42F-544305C6D3FE}" type="sibTrans" cxnId="{8F2F5D88-E871-4C23-8794-393501EE75EE}">
      <dgm:prSet phldrT="04" phldr="0"/>
      <dgm:spPr/>
      <dgm:t>
        <a:bodyPr/>
        <a:lstStyle/>
        <a:p>
          <a:r>
            <a:rPr lang="en-US"/>
            <a:t>04</a:t>
          </a:r>
        </a:p>
      </dgm:t>
    </dgm:pt>
    <dgm:pt modelId="{FDF010F8-E8E3-4B0B-84F6-2938EC8E80C1}" type="pres">
      <dgm:prSet presAssocID="{9069022C-913F-48D0-8939-C38FC3AAA180}" presName="Name0" presStyleCnt="0">
        <dgm:presLayoutVars>
          <dgm:animLvl val="lvl"/>
          <dgm:resizeHandles val="exact"/>
        </dgm:presLayoutVars>
      </dgm:prSet>
      <dgm:spPr/>
    </dgm:pt>
    <dgm:pt modelId="{035FE621-578B-4C22-9360-7BD8A75BD28C}" type="pres">
      <dgm:prSet presAssocID="{00420177-B90C-4660-95E5-E233BA6946AE}" presName="compositeNode" presStyleCnt="0">
        <dgm:presLayoutVars>
          <dgm:bulletEnabled val="1"/>
        </dgm:presLayoutVars>
      </dgm:prSet>
      <dgm:spPr/>
    </dgm:pt>
    <dgm:pt modelId="{4F30F373-6D34-464E-88F3-39093DB9F728}" type="pres">
      <dgm:prSet presAssocID="{00420177-B90C-4660-95E5-E233BA6946AE}" presName="bgRect" presStyleLbl="alignNode1" presStyleIdx="0" presStyleCnt="4"/>
      <dgm:spPr/>
    </dgm:pt>
    <dgm:pt modelId="{03F2A6F9-C5EE-4AE1-9267-E34DD71F0B19}" type="pres">
      <dgm:prSet presAssocID="{760D04D4-B972-4ABE-B443-631682220BF4}" presName="sibTransNodeRect" presStyleLbl="alignNode1" presStyleIdx="0" presStyleCnt="4">
        <dgm:presLayoutVars>
          <dgm:chMax val="0"/>
          <dgm:bulletEnabled val="1"/>
        </dgm:presLayoutVars>
      </dgm:prSet>
      <dgm:spPr/>
    </dgm:pt>
    <dgm:pt modelId="{A02906FB-87BA-41CA-A17B-ADBCB42A918D}" type="pres">
      <dgm:prSet presAssocID="{00420177-B90C-4660-95E5-E233BA6946AE}" presName="nodeRect" presStyleLbl="alignNode1" presStyleIdx="0" presStyleCnt="4">
        <dgm:presLayoutVars>
          <dgm:bulletEnabled val="1"/>
        </dgm:presLayoutVars>
      </dgm:prSet>
      <dgm:spPr/>
    </dgm:pt>
    <dgm:pt modelId="{3EC65B62-F276-40F3-BEA5-CB3D82BAAFB2}" type="pres">
      <dgm:prSet presAssocID="{760D04D4-B972-4ABE-B443-631682220BF4}" presName="sibTrans" presStyleCnt="0"/>
      <dgm:spPr/>
    </dgm:pt>
    <dgm:pt modelId="{7DA19691-1DD7-40A5-A74E-D7B9D8E78508}" type="pres">
      <dgm:prSet presAssocID="{3E548110-2D56-429F-9FE3-6AD6BD579F8B}" presName="compositeNode" presStyleCnt="0">
        <dgm:presLayoutVars>
          <dgm:bulletEnabled val="1"/>
        </dgm:presLayoutVars>
      </dgm:prSet>
      <dgm:spPr/>
    </dgm:pt>
    <dgm:pt modelId="{16AD9112-0E2B-41E1-B1CF-167DB21715C4}" type="pres">
      <dgm:prSet presAssocID="{3E548110-2D56-429F-9FE3-6AD6BD579F8B}" presName="bgRect" presStyleLbl="alignNode1" presStyleIdx="1" presStyleCnt="4"/>
      <dgm:spPr/>
    </dgm:pt>
    <dgm:pt modelId="{04FC2F3F-769C-4AC6-BECF-79DC809385CF}" type="pres">
      <dgm:prSet presAssocID="{E801930D-89B0-4DE5-9D03-75950591AC01}" presName="sibTransNodeRect" presStyleLbl="alignNode1" presStyleIdx="1" presStyleCnt="4">
        <dgm:presLayoutVars>
          <dgm:chMax val="0"/>
          <dgm:bulletEnabled val="1"/>
        </dgm:presLayoutVars>
      </dgm:prSet>
      <dgm:spPr/>
    </dgm:pt>
    <dgm:pt modelId="{53AD0C26-7510-4E70-BA08-965BBD1D874F}" type="pres">
      <dgm:prSet presAssocID="{3E548110-2D56-429F-9FE3-6AD6BD579F8B}" presName="nodeRect" presStyleLbl="alignNode1" presStyleIdx="1" presStyleCnt="4">
        <dgm:presLayoutVars>
          <dgm:bulletEnabled val="1"/>
        </dgm:presLayoutVars>
      </dgm:prSet>
      <dgm:spPr/>
    </dgm:pt>
    <dgm:pt modelId="{F91299BF-10DA-46FD-85FB-1CD725D7602F}" type="pres">
      <dgm:prSet presAssocID="{E801930D-89B0-4DE5-9D03-75950591AC01}" presName="sibTrans" presStyleCnt="0"/>
      <dgm:spPr/>
    </dgm:pt>
    <dgm:pt modelId="{84B72D79-E2F4-4431-9143-F61D5FF4A7DD}" type="pres">
      <dgm:prSet presAssocID="{3403AA68-4B16-4080-82A4-9494D1F3883C}" presName="compositeNode" presStyleCnt="0">
        <dgm:presLayoutVars>
          <dgm:bulletEnabled val="1"/>
        </dgm:presLayoutVars>
      </dgm:prSet>
      <dgm:spPr/>
    </dgm:pt>
    <dgm:pt modelId="{38CC4309-9F66-4C30-9E75-EEBF413CC9F9}" type="pres">
      <dgm:prSet presAssocID="{3403AA68-4B16-4080-82A4-9494D1F3883C}" presName="bgRect" presStyleLbl="alignNode1" presStyleIdx="2" presStyleCnt="4"/>
      <dgm:spPr/>
    </dgm:pt>
    <dgm:pt modelId="{73EDE40B-4A83-4DCE-BA60-9C5C8628759B}" type="pres">
      <dgm:prSet presAssocID="{D325A404-8CED-460D-979F-12CCFB24F0CE}" presName="sibTransNodeRect" presStyleLbl="alignNode1" presStyleIdx="2" presStyleCnt="4">
        <dgm:presLayoutVars>
          <dgm:chMax val="0"/>
          <dgm:bulletEnabled val="1"/>
        </dgm:presLayoutVars>
      </dgm:prSet>
      <dgm:spPr/>
    </dgm:pt>
    <dgm:pt modelId="{D5A5B0CF-F032-4688-855A-B27FC9652B8F}" type="pres">
      <dgm:prSet presAssocID="{3403AA68-4B16-4080-82A4-9494D1F3883C}" presName="nodeRect" presStyleLbl="alignNode1" presStyleIdx="2" presStyleCnt="4">
        <dgm:presLayoutVars>
          <dgm:bulletEnabled val="1"/>
        </dgm:presLayoutVars>
      </dgm:prSet>
      <dgm:spPr/>
    </dgm:pt>
    <dgm:pt modelId="{A5853E2B-B215-4C36-8030-580D532D8B90}" type="pres">
      <dgm:prSet presAssocID="{D325A404-8CED-460D-979F-12CCFB24F0CE}" presName="sibTrans" presStyleCnt="0"/>
      <dgm:spPr/>
    </dgm:pt>
    <dgm:pt modelId="{9A610610-9B9A-41B4-989C-5579477AB7E6}" type="pres">
      <dgm:prSet presAssocID="{C823407E-2FF9-4674-8EEE-B4D137FD8211}" presName="compositeNode" presStyleCnt="0">
        <dgm:presLayoutVars>
          <dgm:bulletEnabled val="1"/>
        </dgm:presLayoutVars>
      </dgm:prSet>
      <dgm:spPr/>
    </dgm:pt>
    <dgm:pt modelId="{7CF0BB9F-AB87-4FEE-BE44-8E226731F6F8}" type="pres">
      <dgm:prSet presAssocID="{C823407E-2FF9-4674-8EEE-B4D137FD8211}" presName="bgRect" presStyleLbl="alignNode1" presStyleIdx="3" presStyleCnt="4"/>
      <dgm:spPr/>
    </dgm:pt>
    <dgm:pt modelId="{1944C4B4-3151-4984-94A8-DD6C989FA386}" type="pres">
      <dgm:prSet presAssocID="{B169A1D3-FDBF-48CD-A42F-544305C6D3FE}" presName="sibTransNodeRect" presStyleLbl="alignNode1" presStyleIdx="3" presStyleCnt="4">
        <dgm:presLayoutVars>
          <dgm:chMax val="0"/>
          <dgm:bulletEnabled val="1"/>
        </dgm:presLayoutVars>
      </dgm:prSet>
      <dgm:spPr/>
    </dgm:pt>
    <dgm:pt modelId="{D3784027-0D64-4365-89EA-8616A95F5A51}" type="pres">
      <dgm:prSet presAssocID="{C823407E-2FF9-4674-8EEE-B4D137FD8211}" presName="nodeRect" presStyleLbl="alignNode1" presStyleIdx="3" presStyleCnt="4">
        <dgm:presLayoutVars>
          <dgm:bulletEnabled val="1"/>
        </dgm:presLayoutVars>
      </dgm:prSet>
      <dgm:spPr/>
    </dgm:pt>
  </dgm:ptLst>
  <dgm:cxnLst>
    <dgm:cxn modelId="{30F2BF18-49A6-4A5D-B702-E6DBD6F6184F}" type="presOf" srcId="{00420177-B90C-4660-95E5-E233BA6946AE}" destId="{4F30F373-6D34-464E-88F3-39093DB9F728}" srcOrd="0" destOrd="0" presId="urn:microsoft.com/office/officeart/2016/7/layout/LinearBlockProcessNumbered"/>
    <dgm:cxn modelId="{A94B4C3D-DABA-4FD6-A339-EA9C87721F64}" type="presOf" srcId="{00420177-B90C-4660-95E5-E233BA6946AE}" destId="{A02906FB-87BA-41CA-A17B-ADBCB42A918D}" srcOrd="1" destOrd="0" presId="urn:microsoft.com/office/officeart/2016/7/layout/LinearBlockProcessNumbered"/>
    <dgm:cxn modelId="{D1C6D843-C5E5-4CAF-AA8D-517418E294D3}" type="presOf" srcId="{C823407E-2FF9-4674-8EEE-B4D137FD8211}" destId="{D3784027-0D64-4365-89EA-8616A95F5A51}" srcOrd="1" destOrd="0" presId="urn:microsoft.com/office/officeart/2016/7/layout/LinearBlockProcessNumbered"/>
    <dgm:cxn modelId="{22A98745-2BAB-43F1-A24E-7C53A17A7DEC}" type="presOf" srcId="{B169A1D3-FDBF-48CD-A42F-544305C6D3FE}" destId="{1944C4B4-3151-4984-94A8-DD6C989FA386}" srcOrd="0" destOrd="0" presId="urn:microsoft.com/office/officeart/2016/7/layout/LinearBlockProcessNumbered"/>
    <dgm:cxn modelId="{30F82B47-27E8-4D15-B871-F1E8D3D81609}" type="presOf" srcId="{3403AA68-4B16-4080-82A4-9494D1F3883C}" destId="{38CC4309-9F66-4C30-9E75-EEBF413CC9F9}" srcOrd="0" destOrd="0" presId="urn:microsoft.com/office/officeart/2016/7/layout/LinearBlockProcessNumbered"/>
    <dgm:cxn modelId="{3AA7976A-116C-4C8E-ACBD-1E565DE4A3F7}" type="presOf" srcId="{3E548110-2D56-429F-9FE3-6AD6BD579F8B}" destId="{16AD9112-0E2B-41E1-B1CF-167DB21715C4}" srcOrd="0" destOrd="0" presId="urn:microsoft.com/office/officeart/2016/7/layout/LinearBlockProcessNumbered"/>
    <dgm:cxn modelId="{3007F46C-E2E4-4688-A518-8A47B31448EA}" type="presOf" srcId="{9069022C-913F-48D0-8939-C38FC3AAA180}" destId="{FDF010F8-E8E3-4B0B-84F6-2938EC8E80C1}" srcOrd="0" destOrd="0" presId="urn:microsoft.com/office/officeart/2016/7/layout/LinearBlockProcessNumbered"/>
    <dgm:cxn modelId="{D0079873-460B-42A6-8C5A-08A19DEFF23A}" type="presOf" srcId="{760D04D4-B972-4ABE-B443-631682220BF4}" destId="{03F2A6F9-C5EE-4AE1-9267-E34DD71F0B19}" srcOrd="0" destOrd="0" presId="urn:microsoft.com/office/officeart/2016/7/layout/LinearBlockProcessNumbered"/>
    <dgm:cxn modelId="{21BB7576-56D6-4AE9-BC5A-EED7F4940973}" srcId="{9069022C-913F-48D0-8939-C38FC3AAA180}" destId="{3403AA68-4B16-4080-82A4-9494D1F3883C}" srcOrd="2" destOrd="0" parTransId="{CF52DFB1-3032-4E51-BF2C-5ED84B4586EE}" sibTransId="{D325A404-8CED-460D-979F-12CCFB24F0CE}"/>
    <dgm:cxn modelId="{8F2F5D88-E871-4C23-8794-393501EE75EE}" srcId="{9069022C-913F-48D0-8939-C38FC3AAA180}" destId="{C823407E-2FF9-4674-8EEE-B4D137FD8211}" srcOrd="3" destOrd="0" parTransId="{724ECDF5-1D84-4BF2-83A9-389606D5E547}" sibTransId="{B169A1D3-FDBF-48CD-A42F-544305C6D3FE}"/>
    <dgm:cxn modelId="{B30E19AF-C18A-458F-937C-C472C6256963}" type="presOf" srcId="{3E548110-2D56-429F-9FE3-6AD6BD579F8B}" destId="{53AD0C26-7510-4E70-BA08-965BBD1D874F}" srcOrd="1" destOrd="0" presId="urn:microsoft.com/office/officeart/2016/7/layout/LinearBlockProcessNumbered"/>
    <dgm:cxn modelId="{D2FDE1B0-F10B-492A-8973-1FE7155A2612}" type="presOf" srcId="{3403AA68-4B16-4080-82A4-9494D1F3883C}" destId="{D5A5B0CF-F032-4688-855A-B27FC9652B8F}" srcOrd="1" destOrd="0" presId="urn:microsoft.com/office/officeart/2016/7/layout/LinearBlockProcessNumbered"/>
    <dgm:cxn modelId="{0BC1D7BA-AC60-4C74-BD8B-CFC864954C3F}" type="presOf" srcId="{E801930D-89B0-4DE5-9D03-75950591AC01}" destId="{04FC2F3F-769C-4AC6-BECF-79DC809385CF}" srcOrd="0" destOrd="0" presId="urn:microsoft.com/office/officeart/2016/7/layout/LinearBlockProcessNumbered"/>
    <dgm:cxn modelId="{0137D2CF-09AE-484C-8D95-BC76595B34EB}" srcId="{9069022C-913F-48D0-8939-C38FC3AAA180}" destId="{3E548110-2D56-429F-9FE3-6AD6BD579F8B}" srcOrd="1" destOrd="0" parTransId="{F2A32EA5-C1A3-46F8-9D47-B4F7567E98B1}" sibTransId="{E801930D-89B0-4DE5-9D03-75950591AC01}"/>
    <dgm:cxn modelId="{FF2EB6D9-5A1B-4BBB-AFFF-54D3CB1B6893}" srcId="{9069022C-913F-48D0-8939-C38FC3AAA180}" destId="{00420177-B90C-4660-95E5-E233BA6946AE}" srcOrd="0" destOrd="0" parTransId="{F14163B3-478D-4574-9A12-ECE064B56FA8}" sibTransId="{760D04D4-B972-4ABE-B443-631682220BF4}"/>
    <dgm:cxn modelId="{9E4372DD-115A-4DE4-A128-FB39C52FCBAA}" type="presOf" srcId="{C823407E-2FF9-4674-8EEE-B4D137FD8211}" destId="{7CF0BB9F-AB87-4FEE-BE44-8E226731F6F8}" srcOrd="0" destOrd="0" presId="urn:microsoft.com/office/officeart/2016/7/layout/LinearBlockProcessNumbered"/>
    <dgm:cxn modelId="{9EE703DE-66E3-4761-9B7B-1B375A831671}" type="presOf" srcId="{D325A404-8CED-460D-979F-12CCFB24F0CE}" destId="{73EDE40B-4A83-4DCE-BA60-9C5C8628759B}" srcOrd="0" destOrd="0" presId="urn:microsoft.com/office/officeart/2016/7/layout/LinearBlockProcessNumbered"/>
    <dgm:cxn modelId="{54EBCDCE-8C4C-44A6-A0CF-88065E7C9A60}" type="presParOf" srcId="{FDF010F8-E8E3-4B0B-84F6-2938EC8E80C1}" destId="{035FE621-578B-4C22-9360-7BD8A75BD28C}" srcOrd="0" destOrd="0" presId="urn:microsoft.com/office/officeart/2016/7/layout/LinearBlockProcessNumbered"/>
    <dgm:cxn modelId="{1CF0E637-C26A-470A-A4A9-DC907B4B1E51}" type="presParOf" srcId="{035FE621-578B-4C22-9360-7BD8A75BD28C}" destId="{4F30F373-6D34-464E-88F3-39093DB9F728}" srcOrd="0" destOrd="0" presId="urn:microsoft.com/office/officeart/2016/7/layout/LinearBlockProcessNumbered"/>
    <dgm:cxn modelId="{5F5E4474-623E-428D-A44C-C2DF61FA4548}" type="presParOf" srcId="{035FE621-578B-4C22-9360-7BD8A75BD28C}" destId="{03F2A6F9-C5EE-4AE1-9267-E34DD71F0B19}" srcOrd="1" destOrd="0" presId="urn:microsoft.com/office/officeart/2016/7/layout/LinearBlockProcessNumbered"/>
    <dgm:cxn modelId="{274F083B-1843-4800-8065-CBA1F67781DF}" type="presParOf" srcId="{035FE621-578B-4C22-9360-7BD8A75BD28C}" destId="{A02906FB-87BA-41CA-A17B-ADBCB42A918D}" srcOrd="2" destOrd="0" presId="urn:microsoft.com/office/officeart/2016/7/layout/LinearBlockProcessNumbered"/>
    <dgm:cxn modelId="{BEBDFC84-9F0A-4F8E-8B5D-25452B1C583D}" type="presParOf" srcId="{FDF010F8-E8E3-4B0B-84F6-2938EC8E80C1}" destId="{3EC65B62-F276-40F3-BEA5-CB3D82BAAFB2}" srcOrd="1" destOrd="0" presId="urn:microsoft.com/office/officeart/2016/7/layout/LinearBlockProcessNumbered"/>
    <dgm:cxn modelId="{1238E768-FD58-4802-B162-0B3F3931B612}" type="presParOf" srcId="{FDF010F8-E8E3-4B0B-84F6-2938EC8E80C1}" destId="{7DA19691-1DD7-40A5-A74E-D7B9D8E78508}" srcOrd="2" destOrd="0" presId="urn:microsoft.com/office/officeart/2016/7/layout/LinearBlockProcessNumbered"/>
    <dgm:cxn modelId="{48922A40-9AED-407D-A595-E7C68F717098}" type="presParOf" srcId="{7DA19691-1DD7-40A5-A74E-D7B9D8E78508}" destId="{16AD9112-0E2B-41E1-B1CF-167DB21715C4}" srcOrd="0" destOrd="0" presId="urn:microsoft.com/office/officeart/2016/7/layout/LinearBlockProcessNumbered"/>
    <dgm:cxn modelId="{F05F4B49-96FE-4EF1-84BC-FAFE8BC8318A}" type="presParOf" srcId="{7DA19691-1DD7-40A5-A74E-D7B9D8E78508}" destId="{04FC2F3F-769C-4AC6-BECF-79DC809385CF}" srcOrd="1" destOrd="0" presId="urn:microsoft.com/office/officeart/2016/7/layout/LinearBlockProcessNumbered"/>
    <dgm:cxn modelId="{E782B057-7287-4E89-825C-B0D4C1BA9CA8}" type="presParOf" srcId="{7DA19691-1DD7-40A5-A74E-D7B9D8E78508}" destId="{53AD0C26-7510-4E70-BA08-965BBD1D874F}" srcOrd="2" destOrd="0" presId="urn:microsoft.com/office/officeart/2016/7/layout/LinearBlockProcessNumbered"/>
    <dgm:cxn modelId="{F0E5012E-B01A-457F-8996-EACB8FF2E926}" type="presParOf" srcId="{FDF010F8-E8E3-4B0B-84F6-2938EC8E80C1}" destId="{F91299BF-10DA-46FD-85FB-1CD725D7602F}" srcOrd="3" destOrd="0" presId="urn:microsoft.com/office/officeart/2016/7/layout/LinearBlockProcessNumbered"/>
    <dgm:cxn modelId="{7EF1AC84-0DEC-4E2B-9B64-7E207F90E9AB}" type="presParOf" srcId="{FDF010F8-E8E3-4B0B-84F6-2938EC8E80C1}" destId="{84B72D79-E2F4-4431-9143-F61D5FF4A7DD}" srcOrd="4" destOrd="0" presId="urn:microsoft.com/office/officeart/2016/7/layout/LinearBlockProcessNumbered"/>
    <dgm:cxn modelId="{81089356-9020-460A-86BC-33BD981BBE32}" type="presParOf" srcId="{84B72D79-E2F4-4431-9143-F61D5FF4A7DD}" destId="{38CC4309-9F66-4C30-9E75-EEBF413CC9F9}" srcOrd="0" destOrd="0" presId="urn:microsoft.com/office/officeart/2016/7/layout/LinearBlockProcessNumbered"/>
    <dgm:cxn modelId="{C394803D-5EB3-4077-9624-D707099B0CA9}" type="presParOf" srcId="{84B72D79-E2F4-4431-9143-F61D5FF4A7DD}" destId="{73EDE40B-4A83-4DCE-BA60-9C5C8628759B}" srcOrd="1" destOrd="0" presId="urn:microsoft.com/office/officeart/2016/7/layout/LinearBlockProcessNumbered"/>
    <dgm:cxn modelId="{103CEF60-1341-4A1B-915B-94C916EC58CB}" type="presParOf" srcId="{84B72D79-E2F4-4431-9143-F61D5FF4A7DD}" destId="{D5A5B0CF-F032-4688-855A-B27FC9652B8F}" srcOrd="2" destOrd="0" presId="urn:microsoft.com/office/officeart/2016/7/layout/LinearBlockProcessNumbered"/>
    <dgm:cxn modelId="{EE7A6FF8-D2FF-4664-8B51-B5BF71C8C2C1}" type="presParOf" srcId="{FDF010F8-E8E3-4B0B-84F6-2938EC8E80C1}" destId="{A5853E2B-B215-4C36-8030-580D532D8B90}" srcOrd="5" destOrd="0" presId="urn:microsoft.com/office/officeart/2016/7/layout/LinearBlockProcessNumbered"/>
    <dgm:cxn modelId="{F42650D6-F6ED-4DE0-8C42-29B7A530BFCF}" type="presParOf" srcId="{FDF010F8-E8E3-4B0B-84F6-2938EC8E80C1}" destId="{9A610610-9B9A-41B4-989C-5579477AB7E6}" srcOrd="6" destOrd="0" presId="urn:microsoft.com/office/officeart/2016/7/layout/LinearBlockProcessNumbered"/>
    <dgm:cxn modelId="{BD725C42-7A2F-42B1-9D44-5AAD64A557F7}" type="presParOf" srcId="{9A610610-9B9A-41B4-989C-5579477AB7E6}" destId="{7CF0BB9F-AB87-4FEE-BE44-8E226731F6F8}" srcOrd="0" destOrd="0" presId="urn:microsoft.com/office/officeart/2016/7/layout/LinearBlockProcessNumbered"/>
    <dgm:cxn modelId="{2F68148B-5816-4CB2-A665-45A3EE036EC5}" type="presParOf" srcId="{9A610610-9B9A-41B4-989C-5579477AB7E6}" destId="{1944C4B4-3151-4984-94A8-DD6C989FA386}" srcOrd="1" destOrd="0" presId="urn:microsoft.com/office/officeart/2016/7/layout/LinearBlockProcessNumbered"/>
    <dgm:cxn modelId="{430F3BE9-032C-472F-ABDC-F33DAFB371C8}" type="presParOf" srcId="{9A610610-9B9A-41B4-989C-5579477AB7E6}" destId="{D3784027-0D64-4365-89EA-8616A95F5A5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8B87CC6-396D-4422-9A20-6BF60B94E10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289A15-AF7C-48ED-8D77-959D43ABE27C}">
      <dgm:prSet/>
      <dgm:spPr/>
      <dgm:t>
        <a:bodyPr/>
        <a:lstStyle/>
        <a:p>
          <a:r>
            <a:rPr lang="en-US" b="1" i="0"/>
            <a:t>Early Detection and Screening:</a:t>
          </a:r>
          <a:r>
            <a:rPr lang="en-US"/>
            <a:t> </a:t>
          </a:r>
          <a:r>
            <a:rPr lang="en-US" b="0" i="0"/>
            <a:t>Promote regular screenings, especially for women over </a:t>
          </a:r>
          <a:r>
            <a:rPr lang="en-US" b="1" i="0"/>
            <a:t>40 years old</a:t>
          </a:r>
          <a:r>
            <a:rPr lang="en-US" b="0" i="0"/>
            <a:t>, to detect cancer early and reduce the likelihood of positive axillary nodes.</a:t>
          </a:r>
          <a:endParaRPr lang="en-US"/>
        </a:p>
      </dgm:t>
    </dgm:pt>
    <dgm:pt modelId="{65F79261-18F8-42A8-B8CA-B6197CFCA20B}" type="parTrans" cxnId="{873B6F86-9337-4207-AE4D-0101CAD6A0F8}">
      <dgm:prSet/>
      <dgm:spPr/>
      <dgm:t>
        <a:bodyPr/>
        <a:lstStyle/>
        <a:p>
          <a:endParaRPr lang="en-US"/>
        </a:p>
      </dgm:t>
    </dgm:pt>
    <dgm:pt modelId="{A69A788A-0CE3-4C1D-91FE-81B0078FB449}" type="sibTrans" cxnId="{873B6F86-9337-4207-AE4D-0101CAD6A0F8}">
      <dgm:prSet/>
      <dgm:spPr/>
      <dgm:t>
        <a:bodyPr/>
        <a:lstStyle/>
        <a:p>
          <a:endParaRPr lang="en-US"/>
        </a:p>
      </dgm:t>
    </dgm:pt>
    <dgm:pt modelId="{0D2C3735-197B-413A-8013-ECFE59D22CB4}">
      <dgm:prSet/>
      <dgm:spPr/>
      <dgm:t>
        <a:bodyPr/>
        <a:lstStyle/>
        <a:p>
          <a:r>
            <a:rPr lang="en-US" b="1" i="0"/>
            <a:t>Targeted Post-Surgery Care: </a:t>
          </a:r>
          <a:r>
            <a:rPr lang="en-US" b="0" i="0"/>
            <a:t>Implement personalized post-operative care plans for patients with higher axillary node counts to improve survival chances.</a:t>
          </a:r>
          <a:endParaRPr lang="en-US"/>
        </a:p>
      </dgm:t>
    </dgm:pt>
    <dgm:pt modelId="{1913989F-DB42-4F23-B24A-8BD072A1F6F1}" type="parTrans" cxnId="{B9B29D28-05D2-470C-85AB-25D103D30325}">
      <dgm:prSet/>
      <dgm:spPr/>
      <dgm:t>
        <a:bodyPr/>
        <a:lstStyle/>
        <a:p>
          <a:endParaRPr lang="en-US"/>
        </a:p>
      </dgm:t>
    </dgm:pt>
    <dgm:pt modelId="{F89DEB36-BEC1-493A-8C99-2E4C573F8EF0}" type="sibTrans" cxnId="{B9B29D28-05D2-470C-85AB-25D103D30325}">
      <dgm:prSet/>
      <dgm:spPr/>
      <dgm:t>
        <a:bodyPr/>
        <a:lstStyle/>
        <a:p>
          <a:endParaRPr lang="en-US"/>
        </a:p>
      </dgm:t>
    </dgm:pt>
    <dgm:pt modelId="{20793DBA-0885-4CA9-93D4-AB61EFD1D981}">
      <dgm:prSet/>
      <dgm:spPr/>
      <dgm:t>
        <a:bodyPr/>
        <a:lstStyle/>
        <a:p>
          <a:r>
            <a:rPr lang="en-US" b="1" i="0"/>
            <a:t>Patient Education: </a:t>
          </a:r>
          <a:r>
            <a:rPr lang="en-US" b="0" i="0"/>
            <a:t>Educate patients on the importance of </a:t>
          </a:r>
          <a:r>
            <a:rPr lang="en-US" b="1" i="0"/>
            <a:t>early detection</a:t>
          </a:r>
          <a:r>
            <a:rPr lang="en-US" b="0" i="0"/>
            <a:t> and the impact of positive axillary nodes on survival outcomes.</a:t>
          </a:r>
          <a:endParaRPr lang="en-US"/>
        </a:p>
      </dgm:t>
    </dgm:pt>
    <dgm:pt modelId="{A12FF537-5D70-4A02-BDE8-9F202AE99637}" type="parTrans" cxnId="{7E09F6A5-0A80-4EC1-BD1F-5956B6939896}">
      <dgm:prSet/>
      <dgm:spPr/>
      <dgm:t>
        <a:bodyPr/>
        <a:lstStyle/>
        <a:p>
          <a:endParaRPr lang="en-US"/>
        </a:p>
      </dgm:t>
    </dgm:pt>
    <dgm:pt modelId="{C9CBF87F-6195-4395-A7E9-C5C08200F1C3}" type="sibTrans" cxnId="{7E09F6A5-0A80-4EC1-BD1F-5956B6939896}">
      <dgm:prSet/>
      <dgm:spPr/>
      <dgm:t>
        <a:bodyPr/>
        <a:lstStyle/>
        <a:p>
          <a:endParaRPr lang="en-US"/>
        </a:p>
      </dgm:t>
    </dgm:pt>
    <dgm:pt modelId="{B92B9B03-1379-457D-B105-666CB08EBF26}">
      <dgm:prSet/>
      <dgm:spPr/>
      <dgm:t>
        <a:bodyPr/>
        <a:lstStyle/>
        <a:p>
          <a:r>
            <a:rPr lang="en-US" b="1" i="0"/>
            <a:t>Resource Allocation: </a:t>
          </a:r>
          <a:r>
            <a:rPr lang="en-US" b="0" i="0"/>
            <a:t>Allocate medical resources more efficiently by prioritizing high-risk patients (those with numerous positive axillary nodes) for intensive follow-up and monitoring.</a:t>
          </a:r>
          <a:endParaRPr lang="en-US"/>
        </a:p>
      </dgm:t>
    </dgm:pt>
    <dgm:pt modelId="{78F888A4-9783-4B01-8061-3981A6160B69}" type="parTrans" cxnId="{D4B5F5A7-688D-4EA0-93D4-064D76A4D173}">
      <dgm:prSet/>
      <dgm:spPr/>
      <dgm:t>
        <a:bodyPr/>
        <a:lstStyle/>
        <a:p>
          <a:endParaRPr lang="en-US"/>
        </a:p>
      </dgm:t>
    </dgm:pt>
    <dgm:pt modelId="{4DFCC8EA-415F-4CEA-A420-5F87E031415D}" type="sibTrans" cxnId="{D4B5F5A7-688D-4EA0-93D4-064D76A4D173}">
      <dgm:prSet/>
      <dgm:spPr/>
      <dgm:t>
        <a:bodyPr/>
        <a:lstStyle/>
        <a:p>
          <a:endParaRPr lang="en-US"/>
        </a:p>
      </dgm:t>
    </dgm:pt>
    <dgm:pt modelId="{B4E6C43E-D732-49C4-82FD-2B21ECCC45EA}" type="pres">
      <dgm:prSet presAssocID="{18B87CC6-396D-4422-9A20-6BF60B94E107}" presName="root" presStyleCnt="0">
        <dgm:presLayoutVars>
          <dgm:dir/>
          <dgm:resizeHandles val="exact"/>
        </dgm:presLayoutVars>
      </dgm:prSet>
      <dgm:spPr/>
    </dgm:pt>
    <dgm:pt modelId="{80BA898E-1830-4246-AD77-3ACA1930CF2D}" type="pres">
      <dgm:prSet presAssocID="{4D289A15-AF7C-48ED-8D77-959D43ABE27C}" presName="compNode" presStyleCnt="0"/>
      <dgm:spPr/>
    </dgm:pt>
    <dgm:pt modelId="{C2A26A13-EC5D-4602-918F-6CC20335AE73}" type="pres">
      <dgm:prSet presAssocID="{4D289A15-AF7C-48ED-8D77-959D43ABE27C}" presName="bgRect" presStyleLbl="bgShp" presStyleIdx="0" presStyleCnt="4"/>
      <dgm:spPr/>
    </dgm:pt>
    <dgm:pt modelId="{32B64CE3-3100-4653-AFF2-13D68B77F20C}" type="pres">
      <dgm:prSet presAssocID="{4D289A15-AF7C-48ED-8D77-959D43ABE2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3D4A7EF7-76BC-48CF-A9A5-7F0EC9A04578}" type="pres">
      <dgm:prSet presAssocID="{4D289A15-AF7C-48ED-8D77-959D43ABE27C}" presName="spaceRect" presStyleCnt="0"/>
      <dgm:spPr/>
    </dgm:pt>
    <dgm:pt modelId="{3F20E2F8-05FA-4C7A-99E1-B2E82A323C25}" type="pres">
      <dgm:prSet presAssocID="{4D289A15-AF7C-48ED-8D77-959D43ABE27C}" presName="parTx" presStyleLbl="revTx" presStyleIdx="0" presStyleCnt="4">
        <dgm:presLayoutVars>
          <dgm:chMax val="0"/>
          <dgm:chPref val="0"/>
        </dgm:presLayoutVars>
      </dgm:prSet>
      <dgm:spPr/>
    </dgm:pt>
    <dgm:pt modelId="{B670EF34-0548-4854-A115-ECA6575E6D5F}" type="pres">
      <dgm:prSet presAssocID="{A69A788A-0CE3-4C1D-91FE-81B0078FB449}" presName="sibTrans" presStyleCnt="0"/>
      <dgm:spPr/>
    </dgm:pt>
    <dgm:pt modelId="{1B925D62-22F8-41FE-877A-E23733F7684D}" type="pres">
      <dgm:prSet presAssocID="{0D2C3735-197B-413A-8013-ECFE59D22CB4}" presName="compNode" presStyleCnt="0"/>
      <dgm:spPr/>
    </dgm:pt>
    <dgm:pt modelId="{10799AF9-46AE-449C-BF65-1412E1E15671}" type="pres">
      <dgm:prSet presAssocID="{0D2C3735-197B-413A-8013-ECFE59D22CB4}" presName="bgRect" presStyleLbl="bgShp" presStyleIdx="1" presStyleCnt="4"/>
      <dgm:spPr/>
    </dgm:pt>
    <dgm:pt modelId="{939497F6-0A3C-4E00-9260-39697C54DA34}" type="pres">
      <dgm:prSet presAssocID="{0D2C3735-197B-413A-8013-ECFE59D22CB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V"/>
        </a:ext>
      </dgm:extLst>
    </dgm:pt>
    <dgm:pt modelId="{37C3986C-97C5-4A35-ACF8-A81CC80F513A}" type="pres">
      <dgm:prSet presAssocID="{0D2C3735-197B-413A-8013-ECFE59D22CB4}" presName="spaceRect" presStyleCnt="0"/>
      <dgm:spPr/>
    </dgm:pt>
    <dgm:pt modelId="{F74226EE-3470-4C41-9755-92665DE55F02}" type="pres">
      <dgm:prSet presAssocID="{0D2C3735-197B-413A-8013-ECFE59D22CB4}" presName="parTx" presStyleLbl="revTx" presStyleIdx="1" presStyleCnt="4">
        <dgm:presLayoutVars>
          <dgm:chMax val="0"/>
          <dgm:chPref val="0"/>
        </dgm:presLayoutVars>
      </dgm:prSet>
      <dgm:spPr/>
    </dgm:pt>
    <dgm:pt modelId="{12AA92EB-1FBD-4B53-98E9-02449F9C365C}" type="pres">
      <dgm:prSet presAssocID="{F89DEB36-BEC1-493A-8C99-2E4C573F8EF0}" presName="sibTrans" presStyleCnt="0"/>
      <dgm:spPr/>
    </dgm:pt>
    <dgm:pt modelId="{B16D8DF6-8781-49A7-8C91-6B96400197C3}" type="pres">
      <dgm:prSet presAssocID="{20793DBA-0885-4CA9-93D4-AB61EFD1D981}" presName="compNode" presStyleCnt="0"/>
      <dgm:spPr/>
    </dgm:pt>
    <dgm:pt modelId="{6D58A31B-5017-4A01-9FC3-C796C1B7D40B}" type="pres">
      <dgm:prSet presAssocID="{20793DBA-0885-4CA9-93D4-AB61EFD1D981}" presName="bgRect" presStyleLbl="bgShp" presStyleIdx="2" presStyleCnt="4"/>
      <dgm:spPr/>
    </dgm:pt>
    <dgm:pt modelId="{47EEF79D-FD61-42CE-B5F4-D89A709CCFBF}" type="pres">
      <dgm:prSet presAssocID="{20793DBA-0885-4CA9-93D4-AB61EFD1D98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spital"/>
        </a:ext>
      </dgm:extLst>
    </dgm:pt>
    <dgm:pt modelId="{9FBF5AFC-F5EA-4D02-A4BD-E1ABA3C3766B}" type="pres">
      <dgm:prSet presAssocID="{20793DBA-0885-4CA9-93D4-AB61EFD1D981}" presName="spaceRect" presStyleCnt="0"/>
      <dgm:spPr/>
    </dgm:pt>
    <dgm:pt modelId="{B505B01D-A10F-450F-B12B-DB49F0570FBA}" type="pres">
      <dgm:prSet presAssocID="{20793DBA-0885-4CA9-93D4-AB61EFD1D981}" presName="parTx" presStyleLbl="revTx" presStyleIdx="2" presStyleCnt="4">
        <dgm:presLayoutVars>
          <dgm:chMax val="0"/>
          <dgm:chPref val="0"/>
        </dgm:presLayoutVars>
      </dgm:prSet>
      <dgm:spPr/>
    </dgm:pt>
    <dgm:pt modelId="{593E9ABB-A64E-451A-8A40-EBDDB66CACDA}" type="pres">
      <dgm:prSet presAssocID="{C9CBF87F-6195-4395-A7E9-C5C08200F1C3}" presName="sibTrans" presStyleCnt="0"/>
      <dgm:spPr/>
    </dgm:pt>
    <dgm:pt modelId="{387DC19D-2D9B-488A-813E-B90757792438}" type="pres">
      <dgm:prSet presAssocID="{B92B9B03-1379-457D-B105-666CB08EBF26}" presName="compNode" presStyleCnt="0"/>
      <dgm:spPr/>
    </dgm:pt>
    <dgm:pt modelId="{D6B91B63-3C0E-4A76-838D-4F11E0920944}" type="pres">
      <dgm:prSet presAssocID="{B92B9B03-1379-457D-B105-666CB08EBF26}" presName="bgRect" presStyleLbl="bgShp" presStyleIdx="3" presStyleCnt="4"/>
      <dgm:spPr/>
    </dgm:pt>
    <dgm:pt modelId="{D86E826A-9324-4B25-A20D-9A8140E68AC3}" type="pres">
      <dgm:prSet presAssocID="{B92B9B03-1379-457D-B105-666CB08EBF2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dney"/>
        </a:ext>
      </dgm:extLst>
    </dgm:pt>
    <dgm:pt modelId="{CCA6C721-0D21-4E0D-97D7-690ABFDA3777}" type="pres">
      <dgm:prSet presAssocID="{B92B9B03-1379-457D-B105-666CB08EBF26}" presName="spaceRect" presStyleCnt="0"/>
      <dgm:spPr/>
    </dgm:pt>
    <dgm:pt modelId="{2E0083A0-DF5B-437B-B7FE-14AB65261FFE}" type="pres">
      <dgm:prSet presAssocID="{B92B9B03-1379-457D-B105-666CB08EBF26}" presName="parTx" presStyleLbl="revTx" presStyleIdx="3" presStyleCnt="4">
        <dgm:presLayoutVars>
          <dgm:chMax val="0"/>
          <dgm:chPref val="0"/>
        </dgm:presLayoutVars>
      </dgm:prSet>
      <dgm:spPr/>
    </dgm:pt>
  </dgm:ptLst>
  <dgm:cxnLst>
    <dgm:cxn modelId="{6305AD27-B649-497B-BCBA-DFB94A38960E}" type="presOf" srcId="{18B87CC6-396D-4422-9A20-6BF60B94E107}" destId="{B4E6C43E-D732-49C4-82FD-2B21ECCC45EA}" srcOrd="0" destOrd="0" presId="urn:microsoft.com/office/officeart/2018/2/layout/IconVerticalSolidList"/>
    <dgm:cxn modelId="{B9B29D28-05D2-470C-85AB-25D103D30325}" srcId="{18B87CC6-396D-4422-9A20-6BF60B94E107}" destId="{0D2C3735-197B-413A-8013-ECFE59D22CB4}" srcOrd="1" destOrd="0" parTransId="{1913989F-DB42-4F23-B24A-8BD072A1F6F1}" sibTransId="{F89DEB36-BEC1-493A-8C99-2E4C573F8EF0}"/>
    <dgm:cxn modelId="{43F3ED37-0F9D-4CDE-924D-8D04A2C9B272}" type="presOf" srcId="{0D2C3735-197B-413A-8013-ECFE59D22CB4}" destId="{F74226EE-3470-4C41-9755-92665DE55F02}" srcOrd="0" destOrd="0" presId="urn:microsoft.com/office/officeart/2018/2/layout/IconVerticalSolidList"/>
    <dgm:cxn modelId="{873B6F86-9337-4207-AE4D-0101CAD6A0F8}" srcId="{18B87CC6-396D-4422-9A20-6BF60B94E107}" destId="{4D289A15-AF7C-48ED-8D77-959D43ABE27C}" srcOrd="0" destOrd="0" parTransId="{65F79261-18F8-42A8-B8CA-B6197CFCA20B}" sibTransId="{A69A788A-0CE3-4C1D-91FE-81B0078FB449}"/>
    <dgm:cxn modelId="{7E09F6A5-0A80-4EC1-BD1F-5956B6939896}" srcId="{18B87CC6-396D-4422-9A20-6BF60B94E107}" destId="{20793DBA-0885-4CA9-93D4-AB61EFD1D981}" srcOrd="2" destOrd="0" parTransId="{A12FF537-5D70-4A02-BDE8-9F202AE99637}" sibTransId="{C9CBF87F-6195-4395-A7E9-C5C08200F1C3}"/>
    <dgm:cxn modelId="{D4B5F5A7-688D-4EA0-93D4-064D76A4D173}" srcId="{18B87CC6-396D-4422-9A20-6BF60B94E107}" destId="{B92B9B03-1379-457D-B105-666CB08EBF26}" srcOrd="3" destOrd="0" parTransId="{78F888A4-9783-4B01-8061-3981A6160B69}" sibTransId="{4DFCC8EA-415F-4CEA-A420-5F87E031415D}"/>
    <dgm:cxn modelId="{0E4262CE-6D92-4A12-B205-2784A58E05CB}" type="presOf" srcId="{B92B9B03-1379-457D-B105-666CB08EBF26}" destId="{2E0083A0-DF5B-437B-B7FE-14AB65261FFE}" srcOrd="0" destOrd="0" presId="urn:microsoft.com/office/officeart/2018/2/layout/IconVerticalSolidList"/>
    <dgm:cxn modelId="{8A8CA9D7-4DDD-44D1-92C3-BC53E6F63DB1}" type="presOf" srcId="{20793DBA-0885-4CA9-93D4-AB61EFD1D981}" destId="{B505B01D-A10F-450F-B12B-DB49F0570FBA}" srcOrd="0" destOrd="0" presId="urn:microsoft.com/office/officeart/2018/2/layout/IconVerticalSolidList"/>
    <dgm:cxn modelId="{E5F5D9EF-CA0F-493E-BFCB-2C9989E1F748}" type="presOf" srcId="{4D289A15-AF7C-48ED-8D77-959D43ABE27C}" destId="{3F20E2F8-05FA-4C7A-99E1-B2E82A323C25}" srcOrd="0" destOrd="0" presId="urn:microsoft.com/office/officeart/2018/2/layout/IconVerticalSolidList"/>
    <dgm:cxn modelId="{BC56C748-6769-4750-BD2D-4F21777238A3}" type="presParOf" srcId="{B4E6C43E-D732-49C4-82FD-2B21ECCC45EA}" destId="{80BA898E-1830-4246-AD77-3ACA1930CF2D}" srcOrd="0" destOrd="0" presId="urn:microsoft.com/office/officeart/2018/2/layout/IconVerticalSolidList"/>
    <dgm:cxn modelId="{DC6EAAB3-D200-4E22-871D-E7C31C9BF9CA}" type="presParOf" srcId="{80BA898E-1830-4246-AD77-3ACA1930CF2D}" destId="{C2A26A13-EC5D-4602-918F-6CC20335AE73}" srcOrd="0" destOrd="0" presId="urn:microsoft.com/office/officeart/2018/2/layout/IconVerticalSolidList"/>
    <dgm:cxn modelId="{9C80639C-049C-4C74-99A4-52E68DBF8AFC}" type="presParOf" srcId="{80BA898E-1830-4246-AD77-3ACA1930CF2D}" destId="{32B64CE3-3100-4653-AFF2-13D68B77F20C}" srcOrd="1" destOrd="0" presId="urn:microsoft.com/office/officeart/2018/2/layout/IconVerticalSolidList"/>
    <dgm:cxn modelId="{4C08CD3C-F6DA-45B2-BCCF-3DEAE40AE7F8}" type="presParOf" srcId="{80BA898E-1830-4246-AD77-3ACA1930CF2D}" destId="{3D4A7EF7-76BC-48CF-A9A5-7F0EC9A04578}" srcOrd="2" destOrd="0" presId="urn:microsoft.com/office/officeart/2018/2/layout/IconVerticalSolidList"/>
    <dgm:cxn modelId="{3A358EB1-DAD4-46EF-A80F-2B00659DA019}" type="presParOf" srcId="{80BA898E-1830-4246-AD77-3ACA1930CF2D}" destId="{3F20E2F8-05FA-4C7A-99E1-B2E82A323C25}" srcOrd="3" destOrd="0" presId="urn:microsoft.com/office/officeart/2018/2/layout/IconVerticalSolidList"/>
    <dgm:cxn modelId="{C4CCD1F4-91EB-4C25-9D31-5023D9747BDE}" type="presParOf" srcId="{B4E6C43E-D732-49C4-82FD-2B21ECCC45EA}" destId="{B670EF34-0548-4854-A115-ECA6575E6D5F}" srcOrd="1" destOrd="0" presId="urn:microsoft.com/office/officeart/2018/2/layout/IconVerticalSolidList"/>
    <dgm:cxn modelId="{BF5F6CF1-CCC0-4988-B9B1-22949519F665}" type="presParOf" srcId="{B4E6C43E-D732-49C4-82FD-2B21ECCC45EA}" destId="{1B925D62-22F8-41FE-877A-E23733F7684D}" srcOrd="2" destOrd="0" presId="urn:microsoft.com/office/officeart/2018/2/layout/IconVerticalSolidList"/>
    <dgm:cxn modelId="{641BA887-D2BE-4B25-A4B8-650A3ADC3893}" type="presParOf" srcId="{1B925D62-22F8-41FE-877A-E23733F7684D}" destId="{10799AF9-46AE-449C-BF65-1412E1E15671}" srcOrd="0" destOrd="0" presId="urn:microsoft.com/office/officeart/2018/2/layout/IconVerticalSolidList"/>
    <dgm:cxn modelId="{0A9C044B-110B-46ED-AB51-7836C6DCBCEB}" type="presParOf" srcId="{1B925D62-22F8-41FE-877A-E23733F7684D}" destId="{939497F6-0A3C-4E00-9260-39697C54DA34}" srcOrd="1" destOrd="0" presId="urn:microsoft.com/office/officeart/2018/2/layout/IconVerticalSolidList"/>
    <dgm:cxn modelId="{799BAC1B-62D1-4BCE-9CC8-B7484B39D160}" type="presParOf" srcId="{1B925D62-22F8-41FE-877A-E23733F7684D}" destId="{37C3986C-97C5-4A35-ACF8-A81CC80F513A}" srcOrd="2" destOrd="0" presId="urn:microsoft.com/office/officeart/2018/2/layout/IconVerticalSolidList"/>
    <dgm:cxn modelId="{FE2098F8-FB09-4717-91F3-E51E1E5982A7}" type="presParOf" srcId="{1B925D62-22F8-41FE-877A-E23733F7684D}" destId="{F74226EE-3470-4C41-9755-92665DE55F02}" srcOrd="3" destOrd="0" presId="urn:microsoft.com/office/officeart/2018/2/layout/IconVerticalSolidList"/>
    <dgm:cxn modelId="{09CE0479-B91C-417D-B7A1-E318B861E47D}" type="presParOf" srcId="{B4E6C43E-D732-49C4-82FD-2B21ECCC45EA}" destId="{12AA92EB-1FBD-4B53-98E9-02449F9C365C}" srcOrd="3" destOrd="0" presId="urn:microsoft.com/office/officeart/2018/2/layout/IconVerticalSolidList"/>
    <dgm:cxn modelId="{72041F12-8243-4CC6-96EB-84E679D973CC}" type="presParOf" srcId="{B4E6C43E-D732-49C4-82FD-2B21ECCC45EA}" destId="{B16D8DF6-8781-49A7-8C91-6B96400197C3}" srcOrd="4" destOrd="0" presId="urn:microsoft.com/office/officeart/2018/2/layout/IconVerticalSolidList"/>
    <dgm:cxn modelId="{30253DE8-0A93-4385-8A41-D12D1E4E89AB}" type="presParOf" srcId="{B16D8DF6-8781-49A7-8C91-6B96400197C3}" destId="{6D58A31B-5017-4A01-9FC3-C796C1B7D40B}" srcOrd="0" destOrd="0" presId="urn:microsoft.com/office/officeart/2018/2/layout/IconVerticalSolidList"/>
    <dgm:cxn modelId="{4C91A48B-569C-48B9-AF89-0EB10DAEAB9C}" type="presParOf" srcId="{B16D8DF6-8781-49A7-8C91-6B96400197C3}" destId="{47EEF79D-FD61-42CE-B5F4-D89A709CCFBF}" srcOrd="1" destOrd="0" presId="urn:microsoft.com/office/officeart/2018/2/layout/IconVerticalSolidList"/>
    <dgm:cxn modelId="{F958754E-F185-47D3-8938-565AEC88ACE1}" type="presParOf" srcId="{B16D8DF6-8781-49A7-8C91-6B96400197C3}" destId="{9FBF5AFC-F5EA-4D02-A4BD-E1ABA3C3766B}" srcOrd="2" destOrd="0" presId="urn:microsoft.com/office/officeart/2018/2/layout/IconVerticalSolidList"/>
    <dgm:cxn modelId="{D9CB55C1-A90D-47F2-9ED5-D0D3135B2CC0}" type="presParOf" srcId="{B16D8DF6-8781-49A7-8C91-6B96400197C3}" destId="{B505B01D-A10F-450F-B12B-DB49F0570FBA}" srcOrd="3" destOrd="0" presId="urn:microsoft.com/office/officeart/2018/2/layout/IconVerticalSolidList"/>
    <dgm:cxn modelId="{B7FB2362-B431-4AC4-A4AB-5C137432948E}" type="presParOf" srcId="{B4E6C43E-D732-49C4-82FD-2B21ECCC45EA}" destId="{593E9ABB-A64E-451A-8A40-EBDDB66CACDA}" srcOrd="5" destOrd="0" presId="urn:microsoft.com/office/officeart/2018/2/layout/IconVerticalSolidList"/>
    <dgm:cxn modelId="{3817B2E7-6A3F-47E0-8A5F-0E3BBB89A46B}" type="presParOf" srcId="{B4E6C43E-D732-49C4-82FD-2B21ECCC45EA}" destId="{387DC19D-2D9B-488A-813E-B90757792438}" srcOrd="6" destOrd="0" presId="urn:microsoft.com/office/officeart/2018/2/layout/IconVerticalSolidList"/>
    <dgm:cxn modelId="{A7C9E37D-7903-4CC3-9914-BB31871D3308}" type="presParOf" srcId="{387DC19D-2D9B-488A-813E-B90757792438}" destId="{D6B91B63-3C0E-4A76-838D-4F11E0920944}" srcOrd="0" destOrd="0" presId="urn:microsoft.com/office/officeart/2018/2/layout/IconVerticalSolidList"/>
    <dgm:cxn modelId="{547B882F-89EF-4ECC-80AF-19F5FDEB9881}" type="presParOf" srcId="{387DC19D-2D9B-488A-813E-B90757792438}" destId="{D86E826A-9324-4B25-A20D-9A8140E68AC3}" srcOrd="1" destOrd="0" presId="urn:microsoft.com/office/officeart/2018/2/layout/IconVerticalSolidList"/>
    <dgm:cxn modelId="{872C6956-A78F-45D7-9E7A-EAFAC349AB34}" type="presParOf" srcId="{387DC19D-2D9B-488A-813E-B90757792438}" destId="{CCA6C721-0D21-4E0D-97D7-690ABFDA3777}" srcOrd="2" destOrd="0" presId="urn:microsoft.com/office/officeart/2018/2/layout/IconVerticalSolidList"/>
    <dgm:cxn modelId="{6A6F901E-4B78-4210-8187-F156837CF480}" type="presParOf" srcId="{387DC19D-2D9B-488A-813E-B90757792438}" destId="{2E0083A0-DF5B-437B-B7FE-14AB65261F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679C331-C322-45FB-8525-95B9AD51EAC0}"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B39896E5-E931-4852-90D4-935CA5EFB349}">
      <dgm:prSet/>
      <dgm:spPr/>
      <dgm:t>
        <a:bodyPr/>
        <a:lstStyle/>
        <a:p>
          <a:r>
            <a:rPr lang="en-US" b="1" i="0"/>
            <a:t>Further Modeling:</a:t>
          </a:r>
          <a:endParaRPr lang="en-US"/>
        </a:p>
      </dgm:t>
    </dgm:pt>
    <dgm:pt modelId="{7BB61446-3C98-46DD-BF50-D8250229C34A}" type="parTrans" cxnId="{ED2E2695-18B5-4C5E-BEA4-AD87E7D7EDC9}">
      <dgm:prSet/>
      <dgm:spPr/>
      <dgm:t>
        <a:bodyPr/>
        <a:lstStyle/>
        <a:p>
          <a:endParaRPr lang="en-US"/>
        </a:p>
      </dgm:t>
    </dgm:pt>
    <dgm:pt modelId="{19E9E946-A354-4AEE-8BE0-AC461636D343}" type="sibTrans" cxnId="{ED2E2695-18B5-4C5E-BEA4-AD87E7D7EDC9}">
      <dgm:prSet/>
      <dgm:spPr/>
      <dgm:t>
        <a:bodyPr/>
        <a:lstStyle/>
        <a:p>
          <a:endParaRPr lang="en-US"/>
        </a:p>
      </dgm:t>
    </dgm:pt>
    <dgm:pt modelId="{2E6EFE45-05D7-41C0-B880-E9874CEC79B4}">
      <dgm:prSet/>
      <dgm:spPr/>
      <dgm:t>
        <a:bodyPr/>
        <a:lstStyle/>
        <a:p>
          <a:r>
            <a:rPr lang="en-US" b="0" i="0"/>
            <a:t>Apply machine learning models (e.g., </a:t>
          </a:r>
          <a:r>
            <a:rPr lang="en-US" b="1" i="0"/>
            <a:t>Logistic Regression</a:t>
          </a:r>
          <a:r>
            <a:rPr lang="en-US" b="0" i="0"/>
            <a:t>, </a:t>
          </a:r>
          <a:r>
            <a:rPr lang="en-US" b="1" i="0"/>
            <a:t>Random Forest</a:t>
          </a:r>
          <a:r>
            <a:rPr lang="en-US" b="0" i="0"/>
            <a:t>, </a:t>
          </a:r>
          <a:r>
            <a:rPr lang="en-US" b="1" i="0"/>
            <a:t>Decision Trees</a:t>
          </a:r>
          <a:r>
            <a:rPr lang="en-US" b="0" i="0"/>
            <a:t>) to predict survival probabilities.</a:t>
          </a:r>
          <a:endParaRPr lang="en-US"/>
        </a:p>
      </dgm:t>
    </dgm:pt>
    <dgm:pt modelId="{F33A393F-B0E8-4A95-BB0B-A35F29C62DCA}" type="parTrans" cxnId="{23D0B444-A653-4179-8AD7-BB21AAF6BF2B}">
      <dgm:prSet/>
      <dgm:spPr/>
      <dgm:t>
        <a:bodyPr/>
        <a:lstStyle/>
        <a:p>
          <a:endParaRPr lang="en-US"/>
        </a:p>
      </dgm:t>
    </dgm:pt>
    <dgm:pt modelId="{32C1FFED-9076-475E-B3A9-D6CB7F2328E4}" type="sibTrans" cxnId="{23D0B444-A653-4179-8AD7-BB21AAF6BF2B}">
      <dgm:prSet/>
      <dgm:spPr/>
      <dgm:t>
        <a:bodyPr/>
        <a:lstStyle/>
        <a:p>
          <a:endParaRPr lang="en-US"/>
        </a:p>
      </dgm:t>
    </dgm:pt>
    <dgm:pt modelId="{A7B401B3-0CBD-4FC9-A0CF-39DDEF221C79}">
      <dgm:prSet/>
      <dgm:spPr/>
      <dgm:t>
        <a:bodyPr/>
        <a:lstStyle/>
        <a:p>
          <a:r>
            <a:rPr lang="en-US" b="0" i="0"/>
            <a:t>Address the class imbalance using techniques like </a:t>
          </a:r>
          <a:r>
            <a:rPr lang="en-US" b="1" i="0"/>
            <a:t>SMOTE</a:t>
          </a:r>
          <a:r>
            <a:rPr lang="en-US" b="0" i="0"/>
            <a:t> or </a:t>
          </a:r>
          <a:r>
            <a:rPr lang="en-US" b="1" i="0"/>
            <a:t>class weighting</a:t>
          </a:r>
          <a:r>
            <a:rPr lang="en-US" b="0" i="0"/>
            <a:t>.</a:t>
          </a:r>
          <a:endParaRPr lang="en-US"/>
        </a:p>
      </dgm:t>
    </dgm:pt>
    <dgm:pt modelId="{3B6F1ABA-1223-4399-A570-41522DB21E3F}" type="parTrans" cxnId="{D304E6BC-CBE8-499E-B32D-A619CAAF523E}">
      <dgm:prSet/>
      <dgm:spPr/>
      <dgm:t>
        <a:bodyPr/>
        <a:lstStyle/>
        <a:p>
          <a:endParaRPr lang="en-US"/>
        </a:p>
      </dgm:t>
    </dgm:pt>
    <dgm:pt modelId="{01F94C0A-5127-48B7-B0BA-A02CBE6DA9FE}" type="sibTrans" cxnId="{D304E6BC-CBE8-499E-B32D-A619CAAF523E}">
      <dgm:prSet/>
      <dgm:spPr/>
      <dgm:t>
        <a:bodyPr/>
        <a:lstStyle/>
        <a:p>
          <a:endParaRPr lang="en-US"/>
        </a:p>
      </dgm:t>
    </dgm:pt>
    <dgm:pt modelId="{D1174A39-723F-4E67-A274-970C4BF9C21B}">
      <dgm:prSet/>
      <dgm:spPr/>
      <dgm:t>
        <a:bodyPr/>
        <a:lstStyle/>
        <a:p>
          <a:r>
            <a:rPr lang="en-US" b="1" i="0"/>
            <a:t>Feature Scaling (if needed):</a:t>
          </a:r>
          <a:endParaRPr lang="en-US"/>
        </a:p>
      </dgm:t>
    </dgm:pt>
    <dgm:pt modelId="{F5C062F8-B020-406F-8902-7C63B3E7AB91}" type="parTrans" cxnId="{073EA401-C6E1-4035-AF0D-D74F8ECE819E}">
      <dgm:prSet/>
      <dgm:spPr/>
      <dgm:t>
        <a:bodyPr/>
        <a:lstStyle/>
        <a:p>
          <a:endParaRPr lang="en-US"/>
        </a:p>
      </dgm:t>
    </dgm:pt>
    <dgm:pt modelId="{AE038015-D9C5-4F06-B958-0BD9A5164AC8}" type="sibTrans" cxnId="{073EA401-C6E1-4035-AF0D-D74F8ECE819E}">
      <dgm:prSet/>
      <dgm:spPr/>
      <dgm:t>
        <a:bodyPr/>
        <a:lstStyle/>
        <a:p>
          <a:endParaRPr lang="en-US"/>
        </a:p>
      </dgm:t>
    </dgm:pt>
    <dgm:pt modelId="{2DF1A82B-6045-4490-A118-FEDA594E366C}">
      <dgm:prSet/>
      <dgm:spPr/>
      <dgm:t>
        <a:bodyPr/>
        <a:lstStyle/>
        <a:p>
          <a:r>
            <a:rPr lang="en-US" b="0" i="0"/>
            <a:t>If advanced algorithms like </a:t>
          </a:r>
          <a:r>
            <a:rPr lang="en-US" b="1" i="0"/>
            <a:t>SVM</a:t>
          </a:r>
          <a:r>
            <a:rPr lang="en-US" b="0" i="0"/>
            <a:t> or </a:t>
          </a:r>
          <a:r>
            <a:rPr lang="en-US" b="1" i="0"/>
            <a:t>KNN</a:t>
          </a:r>
          <a:r>
            <a:rPr lang="en-US" b="0" i="0"/>
            <a:t> are used, apply scaling techniques such as </a:t>
          </a:r>
          <a:r>
            <a:rPr lang="en-US" b="1" i="0"/>
            <a:t>StandardScaler</a:t>
          </a:r>
          <a:r>
            <a:rPr lang="en-US" b="0" i="0"/>
            <a:t> or </a:t>
          </a:r>
          <a:r>
            <a:rPr lang="en-US" b="1" i="0"/>
            <a:t>MinMaxScaler</a:t>
          </a:r>
          <a:r>
            <a:rPr lang="en-US" b="0" i="0"/>
            <a:t>.</a:t>
          </a:r>
          <a:endParaRPr lang="en-US"/>
        </a:p>
      </dgm:t>
    </dgm:pt>
    <dgm:pt modelId="{023861C3-599C-4681-A6D4-B2A5FDAE522A}" type="parTrans" cxnId="{48427E23-856E-4A66-BBD6-1F8C4443C15F}">
      <dgm:prSet/>
      <dgm:spPr/>
      <dgm:t>
        <a:bodyPr/>
        <a:lstStyle/>
        <a:p>
          <a:endParaRPr lang="en-US"/>
        </a:p>
      </dgm:t>
    </dgm:pt>
    <dgm:pt modelId="{D8AA0F75-AABF-4BF9-8CC2-E010518D8E73}" type="sibTrans" cxnId="{48427E23-856E-4A66-BBD6-1F8C4443C15F}">
      <dgm:prSet/>
      <dgm:spPr/>
      <dgm:t>
        <a:bodyPr/>
        <a:lstStyle/>
        <a:p>
          <a:endParaRPr lang="en-US"/>
        </a:p>
      </dgm:t>
    </dgm:pt>
    <dgm:pt modelId="{00494A7D-FE56-454F-84D6-67CEBACC2A8D}">
      <dgm:prSet/>
      <dgm:spPr/>
      <dgm:t>
        <a:bodyPr/>
        <a:lstStyle/>
        <a:p>
          <a:r>
            <a:rPr lang="en-US" b="1" i="0"/>
            <a:t>Data Enhancement:</a:t>
          </a:r>
          <a:endParaRPr lang="en-US"/>
        </a:p>
      </dgm:t>
    </dgm:pt>
    <dgm:pt modelId="{49678440-D23E-42FA-8403-F562AB910D50}" type="parTrans" cxnId="{308D3F7F-D2C3-4585-80C7-994187CE8D4C}">
      <dgm:prSet/>
      <dgm:spPr/>
      <dgm:t>
        <a:bodyPr/>
        <a:lstStyle/>
        <a:p>
          <a:endParaRPr lang="en-US"/>
        </a:p>
      </dgm:t>
    </dgm:pt>
    <dgm:pt modelId="{99A74F74-9FE1-4279-A507-D048BFA68CE9}" type="sibTrans" cxnId="{308D3F7F-D2C3-4585-80C7-994187CE8D4C}">
      <dgm:prSet/>
      <dgm:spPr/>
      <dgm:t>
        <a:bodyPr/>
        <a:lstStyle/>
        <a:p>
          <a:endParaRPr lang="en-US"/>
        </a:p>
      </dgm:t>
    </dgm:pt>
    <dgm:pt modelId="{DF537DDA-CCD8-424D-A31B-6CDD1640329D}">
      <dgm:prSet/>
      <dgm:spPr/>
      <dgm:t>
        <a:bodyPr/>
        <a:lstStyle/>
        <a:p>
          <a:r>
            <a:rPr lang="en-US" b="0" i="0"/>
            <a:t>Incorporate more recent data reflecting modern surgical techniques and treatments.</a:t>
          </a:r>
          <a:endParaRPr lang="en-US"/>
        </a:p>
      </dgm:t>
    </dgm:pt>
    <dgm:pt modelId="{C1C7964C-6955-46BD-9C12-641946C79E7C}" type="parTrans" cxnId="{7D9F7248-74FB-459D-B3D8-1CD11292AA38}">
      <dgm:prSet/>
      <dgm:spPr/>
      <dgm:t>
        <a:bodyPr/>
        <a:lstStyle/>
        <a:p>
          <a:endParaRPr lang="en-US"/>
        </a:p>
      </dgm:t>
    </dgm:pt>
    <dgm:pt modelId="{A8EACC93-E999-42A3-8499-530A1302D667}" type="sibTrans" cxnId="{7D9F7248-74FB-459D-B3D8-1CD11292AA38}">
      <dgm:prSet/>
      <dgm:spPr/>
      <dgm:t>
        <a:bodyPr/>
        <a:lstStyle/>
        <a:p>
          <a:endParaRPr lang="en-US"/>
        </a:p>
      </dgm:t>
    </dgm:pt>
    <dgm:pt modelId="{5C3DFE78-0D6D-4CFC-80A5-E0D62D02C81F}">
      <dgm:prSet/>
      <dgm:spPr/>
      <dgm:t>
        <a:bodyPr/>
        <a:lstStyle/>
        <a:p>
          <a:r>
            <a:rPr lang="en-US" b="0" i="0"/>
            <a:t>Explore adding features such as </a:t>
          </a:r>
          <a:r>
            <a:rPr lang="en-US" b="1" i="0"/>
            <a:t>tumor size</a:t>
          </a:r>
          <a:r>
            <a:rPr lang="en-US" b="0" i="0"/>
            <a:t>, </a:t>
          </a:r>
          <a:r>
            <a:rPr lang="en-US" b="1" i="0"/>
            <a:t>hormone receptor status</a:t>
          </a:r>
          <a:r>
            <a:rPr lang="en-US" b="0" i="0"/>
            <a:t>, and </a:t>
          </a:r>
          <a:r>
            <a:rPr lang="en-US" b="1" i="0"/>
            <a:t>genetic markers</a:t>
          </a:r>
          <a:r>
            <a:rPr lang="en-US" b="0" i="0"/>
            <a:t> to improve predictive power.</a:t>
          </a:r>
          <a:endParaRPr lang="en-US"/>
        </a:p>
      </dgm:t>
    </dgm:pt>
    <dgm:pt modelId="{4C6F4CE1-14F9-41FA-BE9A-02F3D8B32DD6}" type="parTrans" cxnId="{F80D5D48-F96D-4BD8-940B-FB9DF668950D}">
      <dgm:prSet/>
      <dgm:spPr/>
      <dgm:t>
        <a:bodyPr/>
        <a:lstStyle/>
        <a:p>
          <a:endParaRPr lang="en-US"/>
        </a:p>
      </dgm:t>
    </dgm:pt>
    <dgm:pt modelId="{6ACA3BF1-F077-4476-B0A3-9B835723B966}" type="sibTrans" cxnId="{F80D5D48-F96D-4BD8-940B-FB9DF668950D}">
      <dgm:prSet/>
      <dgm:spPr/>
      <dgm:t>
        <a:bodyPr/>
        <a:lstStyle/>
        <a:p>
          <a:endParaRPr lang="en-US"/>
        </a:p>
      </dgm:t>
    </dgm:pt>
    <dgm:pt modelId="{D5C484DD-6935-4E8E-8E1E-0F4A12DA7D21}" type="pres">
      <dgm:prSet presAssocID="{9679C331-C322-45FB-8525-95B9AD51EAC0}" presName="Name0" presStyleCnt="0">
        <dgm:presLayoutVars>
          <dgm:dir/>
          <dgm:animLvl val="lvl"/>
          <dgm:resizeHandles val="exact"/>
        </dgm:presLayoutVars>
      </dgm:prSet>
      <dgm:spPr/>
    </dgm:pt>
    <dgm:pt modelId="{1EA65994-735C-49E1-B5BF-0471BE0C2067}" type="pres">
      <dgm:prSet presAssocID="{B39896E5-E931-4852-90D4-935CA5EFB349}" presName="linNode" presStyleCnt="0"/>
      <dgm:spPr/>
    </dgm:pt>
    <dgm:pt modelId="{0C1F0AF9-571E-4520-8990-1EC39915F964}" type="pres">
      <dgm:prSet presAssocID="{B39896E5-E931-4852-90D4-935CA5EFB349}" presName="parentText" presStyleLbl="alignNode1" presStyleIdx="0" presStyleCnt="3">
        <dgm:presLayoutVars>
          <dgm:chMax val="1"/>
          <dgm:bulletEnabled/>
        </dgm:presLayoutVars>
      </dgm:prSet>
      <dgm:spPr/>
    </dgm:pt>
    <dgm:pt modelId="{181C22E3-0C2B-4CE2-BDBF-F4666540AA66}" type="pres">
      <dgm:prSet presAssocID="{B39896E5-E931-4852-90D4-935CA5EFB349}" presName="descendantText" presStyleLbl="alignAccFollowNode1" presStyleIdx="0" presStyleCnt="3">
        <dgm:presLayoutVars>
          <dgm:bulletEnabled/>
        </dgm:presLayoutVars>
      </dgm:prSet>
      <dgm:spPr/>
    </dgm:pt>
    <dgm:pt modelId="{E3145AA9-ADD5-40E7-B3BF-AFD703063E27}" type="pres">
      <dgm:prSet presAssocID="{19E9E946-A354-4AEE-8BE0-AC461636D343}" presName="sp" presStyleCnt="0"/>
      <dgm:spPr/>
    </dgm:pt>
    <dgm:pt modelId="{EA4B8B11-A661-4286-9B44-EDCE7BB0546C}" type="pres">
      <dgm:prSet presAssocID="{D1174A39-723F-4E67-A274-970C4BF9C21B}" presName="linNode" presStyleCnt="0"/>
      <dgm:spPr/>
    </dgm:pt>
    <dgm:pt modelId="{D8A8A169-33EF-4055-85B0-68293880776D}" type="pres">
      <dgm:prSet presAssocID="{D1174A39-723F-4E67-A274-970C4BF9C21B}" presName="parentText" presStyleLbl="alignNode1" presStyleIdx="1" presStyleCnt="3">
        <dgm:presLayoutVars>
          <dgm:chMax val="1"/>
          <dgm:bulletEnabled/>
        </dgm:presLayoutVars>
      </dgm:prSet>
      <dgm:spPr/>
    </dgm:pt>
    <dgm:pt modelId="{204ABAB4-06F2-43DB-AF48-284E151D5D68}" type="pres">
      <dgm:prSet presAssocID="{D1174A39-723F-4E67-A274-970C4BF9C21B}" presName="descendantText" presStyleLbl="alignAccFollowNode1" presStyleIdx="1" presStyleCnt="3">
        <dgm:presLayoutVars>
          <dgm:bulletEnabled/>
        </dgm:presLayoutVars>
      </dgm:prSet>
      <dgm:spPr/>
    </dgm:pt>
    <dgm:pt modelId="{A1294A5D-A435-4077-966B-8FA9DDDA518B}" type="pres">
      <dgm:prSet presAssocID="{AE038015-D9C5-4F06-B958-0BD9A5164AC8}" presName="sp" presStyleCnt="0"/>
      <dgm:spPr/>
    </dgm:pt>
    <dgm:pt modelId="{F3CC9570-2842-4138-81D3-D6F990DA29AA}" type="pres">
      <dgm:prSet presAssocID="{00494A7D-FE56-454F-84D6-67CEBACC2A8D}" presName="linNode" presStyleCnt="0"/>
      <dgm:spPr/>
    </dgm:pt>
    <dgm:pt modelId="{B64BF119-FD7E-44F3-8CAD-50F1670EF5CB}" type="pres">
      <dgm:prSet presAssocID="{00494A7D-FE56-454F-84D6-67CEBACC2A8D}" presName="parentText" presStyleLbl="alignNode1" presStyleIdx="2" presStyleCnt="3">
        <dgm:presLayoutVars>
          <dgm:chMax val="1"/>
          <dgm:bulletEnabled/>
        </dgm:presLayoutVars>
      </dgm:prSet>
      <dgm:spPr/>
    </dgm:pt>
    <dgm:pt modelId="{7FDFF643-5D5A-46E1-A459-1FA0978EEDC3}" type="pres">
      <dgm:prSet presAssocID="{00494A7D-FE56-454F-84D6-67CEBACC2A8D}" presName="descendantText" presStyleLbl="alignAccFollowNode1" presStyleIdx="2" presStyleCnt="3">
        <dgm:presLayoutVars>
          <dgm:bulletEnabled/>
        </dgm:presLayoutVars>
      </dgm:prSet>
      <dgm:spPr/>
    </dgm:pt>
  </dgm:ptLst>
  <dgm:cxnLst>
    <dgm:cxn modelId="{073EA401-C6E1-4035-AF0D-D74F8ECE819E}" srcId="{9679C331-C322-45FB-8525-95B9AD51EAC0}" destId="{D1174A39-723F-4E67-A274-970C4BF9C21B}" srcOrd="1" destOrd="0" parTransId="{F5C062F8-B020-406F-8902-7C63B3E7AB91}" sibTransId="{AE038015-D9C5-4F06-B958-0BD9A5164AC8}"/>
    <dgm:cxn modelId="{DF5E9A06-35D9-4F78-88BF-C211D7208F28}" type="presOf" srcId="{5C3DFE78-0D6D-4CFC-80A5-E0D62D02C81F}" destId="{7FDFF643-5D5A-46E1-A459-1FA0978EEDC3}" srcOrd="0" destOrd="1" presId="urn:microsoft.com/office/officeart/2016/7/layout/VerticalSolidActionList"/>
    <dgm:cxn modelId="{4FAA530E-A77D-4014-A2A4-67416D065C65}" type="presOf" srcId="{D1174A39-723F-4E67-A274-970C4BF9C21B}" destId="{D8A8A169-33EF-4055-85B0-68293880776D}" srcOrd="0" destOrd="0" presId="urn:microsoft.com/office/officeart/2016/7/layout/VerticalSolidActionList"/>
    <dgm:cxn modelId="{61795F11-3C8A-40A9-9AE9-971FE62B6C6C}" type="presOf" srcId="{A7B401B3-0CBD-4FC9-A0CF-39DDEF221C79}" destId="{181C22E3-0C2B-4CE2-BDBF-F4666540AA66}" srcOrd="0" destOrd="1" presId="urn:microsoft.com/office/officeart/2016/7/layout/VerticalSolidActionList"/>
    <dgm:cxn modelId="{48427E23-856E-4A66-BBD6-1F8C4443C15F}" srcId="{D1174A39-723F-4E67-A274-970C4BF9C21B}" destId="{2DF1A82B-6045-4490-A118-FEDA594E366C}" srcOrd="0" destOrd="0" parTransId="{023861C3-599C-4681-A6D4-B2A5FDAE522A}" sibTransId="{D8AA0F75-AABF-4BF9-8CC2-E010518D8E73}"/>
    <dgm:cxn modelId="{58E6CA35-DAD4-48EA-8F7F-5DA5ED651B73}" type="presOf" srcId="{9679C331-C322-45FB-8525-95B9AD51EAC0}" destId="{D5C484DD-6935-4E8E-8E1E-0F4A12DA7D21}" srcOrd="0" destOrd="0" presId="urn:microsoft.com/office/officeart/2016/7/layout/VerticalSolidActionList"/>
    <dgm:cxn modelId="{23D0B444-A653-4179-8AD7-BB21AAF6BF2B}" srcId="{B39896E5-E931-4852-90D4-935CA5EFB349}" destId="{2E6EFE45-05D7-41C0-B880-E9874CEC79B4}" srcOrd="0" destOrd="0" parTransId="{F33A393F-B0E8-4A95-BB0B-A35F29C62DCA}" sibTransId="{32C1FFED-9076-475E-B3A9-D6CB7F2328E4}"/>
    <dgm:cxn modelId="{F80D5D48-F96D-4BD8-940B-FB9DF668950D}" srcId="{00494A7D-FE56-454F-84D6-67CEBACC2A8D}" destId="{5C3DFE78-0D6D-4CFC-80A5-E0D62D02C81F}" srcOrd="1" destOrd="0" parTransId="{4C6F4CE1-14F9-41FA-BE9A-02F3D8B32DD6}" sibTransId="{6ACA3BF1-F077-4476-B0A3-9B835723B966}"/>
    <dgm:cxn modelId="{7D9F7248-74FB-459D-B3D8-1CD11292AA38}" srcId="{00494A7D-FE56-454F-84D6-67CEBACC2A8D}" destId="{DF537DDA-CCD8-424D-A31B-6CDD1640329D}" srcOrd="0" destOrd="0" parTransId="{C1C7964C-6955-46BD-9C12-641946C79E7C}" sibTransId="{A8EACC93-E999-42A3-8499-530A1302D667}"/>
    <dgm:cxn modelId="{42624A50-BC23-407F-B71B-D8E93545ECE3}" type="presOf" srcId="{2E6EFE45-05D7-41C0-B880-E9874CEC79B4}" destId="{181C22E3-0C2B-4CE2-BDBF-F4666540AA66}" srcOrd="0" destOrd="0" presId="urn:microsoft.com/office/officeart/2016/7/layout/VerticalSolidActionList"/>
    <dgm:cxn modelId="{308D3F7F-D2C3-4585-80C7-994187CE8D4C}" srcId="{9679C331-C322-45FB-8525-95B9AD51EAC0}" destId="{00494A7D-FE56-454F-84D6-67CEBACC2A8D}" srcOrd="2" destOrd="0" parTransId="{49678440-D23E-42FA-8403-F562AB910D50}" sibTransId="{99A74F74-9FE1-4279-A507-D048BFA68CE9}"/>
    <dgm:cxn modelId="{E19D058E-4A76-4CA0-8A8E-16BD50E1639E}" type="presOf" srcId="{B39896E5-E931-4852-90D4-935CA5EFB349}" destId="{0C1F0AF9-571E-4520-8990-1EC39915F964}" srcOrd="0" destOrd="0" presId="urn:microsoft.com/office/officeart/2016/7/layout/VerticalSolidActionList"/>
    <dgm:cxn modelId="{ED2E2695-18B5-4C5E-BEA4-AD87E7D7EDC9}" srcId="{9679C331-C322-45FB-8525-95B9AD51EAC0}" destId="{B39896E5-E931-4852-90D4-935CA5EFB349}" srcOrd="0" destOrd="0" parTransId="{7BB61446-3C98-46DD-BF50-D8250229C34A}" sibTransId="{19E9E946-A354-4AEE-8BE0-AC461636D343}"/>
    <dgm:cxn modelId="{8575E0AD-E465-499F-BFE3-0CFF3BD387D8}" type="presOf" srcId="{00494A7D-FE56-454F-84D6-67CEBACC2A8D}" destId="{B64BF119-FD7E-44F3-8CAD-50F1670EF5CB}" srcOrd="0" destOrd="0" presId="urn:microsoft.com/office/officeart/2016/7/layout/VerticalSolidActionList"/>
    <dgm:cxn modelId="{D304E6BC-CBE8-499E-B32D-A619CAAF523E}" srcId="{B39896E5-E931-4852-90D4-935CA5EFB349}" destId="{A7B401B3-0CBD-4FC9-A0CF-39DDEF221C79}" srcOrd="1" destOrd="0" parTransId="{3B6F1ABA-1223-4399-A570-41522DB21E3F}" sibTransId="{01F94C0A-5127-48B7-B0BA-A02CBE6DA9FE}"/>
    <dgm:cxn modelId="{BF3C88CD-E672-4811-A385-94364A7C4572}" type="presOf" srcId="{2DF1A82B-6045-4490-A118-FEDA594E366C}" destId="{204ABAB4-06F2-43DB-AF48-284E151D5D68}" srcOrd="0" destOrd="0" presId="urn:microsoft.com/office/officeart/2016/7/layout/VerticalSolidActionList"/>
    <dgm:cxn modelId="{3A5488E4-D0C0-40EA-B58E-9FE313841D44}" type="presOf" srcId="{DF537DDA-CCD8-424D-A31B-6CDD1640329D}" destId="{7FDFF643-5D5A-46E1-A459-1FA0978EEDC3}" srcOrd="0" destOrd="0" presId="urn:microsoft.com/office/officeart/2016/7/layout/VerticalSolidActionList"/>
    <dgm:cxn modelId="{D1F05879-91F6-410A-A6D7-098517C131F1}" type="presParOf" srcId="{D5C484DD-6935-4E8E-8E1E-0F4A12DA7D21}" destId="{1EA65994-735C-49E1-B5BF-0471BE0C2067}" srcOrd="0" destOrd="0" presId="urn:microsoft.com/office/officeart/2016/7/layout/VerticalSolidActionList"/>
    <dgm:cxn modelId="{3F1D2AF6-2053-4C5D-8DC7-E40A6042A43D}" type="presParOf" srcId="{1EA65994-735C-49E1-B5BF-0471BE0C2067}" destId="{0C1F0AF9-571E-4520-8990-1EC39915F964}" srcOrd="0" destOrd="0" presId="urn:microsoft.com/office/officeart/2016/7/layout/VerticalSolidActionList"/>
    <dgm:cxn modelId="{230207C3-28BD-4182-BB11-47F3ADF57670}" type="presParOf" srcId="{1EA65994-735C-49E1-B5BF-0471BE0C2067}" destId="{181C22E3-0C2B-4CE2-BDBF-F4666540AA66}" srcOrd="1" destOrd="0" presId="urn:microsoft.com/office/officeart/2016/7/layout/VerticalSolidActionList"/>
    <dgm:cxn modelId="{C081251F-7C04-4BB9-B0A4-4B1D6B75D73B}" type="presParOf" srcId="{D5C484DD-6935-4E8E-8E1E-0F4A12DA7D21}" destId="{E3145AA9-ADD5-40E7-B3BF-AFD703063E27}" srcOrd="1" destOrd="0" presId="urn:microsoft.com/office/officeart/2016/7/layout/VerticalSolidActionList"/>
    <dgm:cxn modelId="{744548DE-93B6-41C6-8ABE-B182D95B214E}" type="presParOf" srcId="{D5C484DD-6935-4E8E-8E1E-0F4A12DA7D21}" destId="{EA4B8B11-A661-4286-9B44-EDCE7BB0546C}" srcOrd="2" destOrd="0" presId="urn:microsoft.com/office/officeart/2016/7/layout/VerticalSolidActionList"/>
    <dgm:cxn modelId="{5F55662C-E510-4573-A5FA-4BDD0584C1FF}" type="presParOf" srcId="{EA4B8B11-A661-4286-9B44-EDCE7BB0546C}" destId="{D8A8A169-33EF-4055-85B0-68293880776D}" srcOrd="0" destOrd="0" presId="urn:microsoft.com/office/officeart/2016/7/layout/VerticalSolidActionList"/>
    <dgm:cxn modelId="{FAF5137E-A68A-487D-BC20-12F81BB35C8B}" type="presParOf" srcId="{EA4B8B11-A661-4286-9B44-EDCE7BB0546C}" destId="{204ABAB4-06F2-43DB-AF48-284E151D5D68}" srcOrd="1" destOrd="0" presId="urn:microsoft.com/office/officeart/2016/7/layout/VerticalSolidActionList"/>
    <dgm:cxn modelId="{3CFBA0E1-E13D-4FC7-8CD8-F598A9B5FBD7}" type="presParOf" srcId="{D5C484DD-6935-4E8E-8E1E-0F4A12DA7D21}" destId="{A1294A5D-A435-4077-966B-8FA9DDDA518B}" srcOrd="3" destOrd="0" presId="urn:microsoft.com/office/officeart/2016/7/layout/VerticalSolidActionList"/>
    <dgm:cxn modelId="{40D0431E-096B-4ADC-A196-97BCF108075D}" type="presParOf" srcId="{D5C484DD-6935-4E8E-8E1E-0F4A12DA7D21}" destId="{F3CC9570-2842-4138-81D3-D6F990DA29AA}" srcOrd="4" destOrd="0" presId="urn:microsoft.com/office/officeart/2016/7/layout/VerticalSolidActionList"/>
    <dgm:cxn modelId="{D86B2E37-60F4-4AE0-A6A5-42411F32D2E7}" type="presParOf" srcId="{F3CC9570-2842-4138-81D3-D6F990DA29AA}" destId="{B64BF119-FD7E-44F3-8CAD-50F1670EF5CB}" srcOrd="0" destOrd="0" presId="urn:microsoft.com/office/officeart/2016/7/layout/VerticalSolidActionList"/>
    <dgm:cxn modelId="{782F8B1C-5B54-48DB-B80F-D694A60107AA}" type="presParOf" srcId="{F3CC9570-2842-4138-81D3-D6F990DA29AA}" destId="{7FDFF643-5D5A-46E1-A459-1FA0978EEDC3}"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3E3E92-0A86-4B32-BC6F-FE9C378FCC0D}">
      <dsp:nvSpPr>
        <dsp:cNvPr id="0" name=""/>
        <dsp:cNvSpPr/>
      </dsp:nvSpPr>
      <dsp:spPr>
        <a:xfrm>
          <a:off x="0" y="0"/>
          <a:ext cx="5773132" cy="112447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Understanding survival rates after breast cancer surgery is essential for healthcare providers to optimize treatment and improve patient outcomes. Accurate predictions can assist in:</a:t>
          </a:r>
          <a:endParaRPr lang="en-US" sz="1600" kern="1200"/>
        </a:p>
      </dsp:txBody>
      <dsp:txXfrm>
        <a:off x="32935" y="32935"/>
        <a:ext cx="4464715" cy="1058607"/>
      </dsp:txXfrm>
    </dsp:sp>
    <dsp:sp modelId="{B3B71881-8954-4118-B968-BA19BD86A7DB}">
      <dsp:nvSpPr>
        <dsp:cNvPr id="0" name=""/>
        <dsp:cNvSpPr/>
      </dsp:nvSpPr>
      <dsp:spPr>
        <a:xfrm>
          <a:off x="483499" y="1328927"/>
          <a:ext cx="5773132" cy="112447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Personalized Treatment Planning:</a:t>
          </a:r>
          <a:r>
            <a:rPr lang="en-US" sz="1600" b="0" i="0" kern="1200"/>
            <a:t> Tailoring post-operative care based on individual survival risk.</a:t>
          </a:r>
          <a:endParaRPr lang="en-US" sz="1600" kern="1200"/>
        </a:p>
      </dsp:txBody>
      <dsp:txXfrm>
        <a:off x="516434" y="1361862"/>
        <a:ext cx="4492852" cy="1058607"/>
      </dsp:txXfrm>
    </dsp:sp>
    <dsp:sp modelId="{3657928B-4808-4C7A-89C7-2A0F07BF68DE}">
      <dsp:nvSpPr>
        <dsp:cNvPr id="0" name=""/>
        <dsp:cNvSpPr/>
      </dsp:nvSpPr>
      <dsp:spPr>
        <a:xfrm>
          <a:off x="959783" y="2657855"/>
          <a:ext cx="5773132" cy="112447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Resource Allocation:</a:t>
          </a:r>
          <a:r>
            <a:rPr lang="en-US" sz="1600" b="0" i="0" kern="1200"/>
            <a:t> Directing medical resources and attention to high-risk patients.</a:t>
          </a:r>
          <a:endParaRPr lang="en-US" sz="1600" kern="1200"/>
        </a:p>
      </dsp:txBody>
      <dsp:txXfrm>
        <a:off x="992718" y="2690790"/>
        <a:ext cx="4500069" cy="1058607"/>
      </dsp:txXfrm>
    </dsp:sp>
    <dsp:sp modelId="{42B4F308-5C9A-415C-BC58-AEC323DF4E0E}">
      <dsp:nvSpPr>
        <dsp:cNvPr id="0" name=""/>
        <dsp:cNvSpPr/>
      </dsp:nvSpPr>
      <dsp:spPr>
        <a:xfrm>
          <a:off x="1443283" y="3986782"/>
          <a:ext cx="5773132" cy="112447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Improved Patient Outcomes:</a:t>
          </a:r>
          <a:r>
            <a:rPr lang="en-US" sz="1600" b="0" i="0" kern="1200"/>
            <a:t> Identifying critical factors affecting recovery to enhance long-term survival rates.</a:t>
          </a:r>
          <a:endParaRPr lang="en-US" sz="1600" kern="1200"/>
        </a:p>
      </dsp:txBody>
      <dsp:txXfrm>
        <a:off x="1476218" y="4019717"/>
        <a:ext cx="4492852" cy="1058607"/>
      </dsp:txXfrm>
    </dsp:sp>
    <dsp:sp modelId="{6F47C723-7B92-4D2D-8476-445FE617E4CB}">
      <dsp:nvSpPr>
        <dsp:cNvPr id="0" name=""/>
        <dsp:cNvSpPr/>
      </dsp:nvSpPr>
      <dsp:spPr>
        <a:xfrm>
          <a:off x="5042222" y="861247"/>
          <a:ext cx="730910" cy="7309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206677" y="861247"/>
        <a:ext cx="402000" cy="550010"/>
      </dsp:txXfrm>
    </dsp:sp>
    <dsp:sp modelId="{CCE55D61-A149-4853-82EC-8E6F995D225D}">
      <dsp:nvSpPr>
        <dsp:cNvPr id="0" name=""/>
        <dsp:cNvSpPr/>
      </dsp:nvSpPr>
      <dsp:spPr>
        <a:xfrm>
          <a:off x="5525722" y="2190174"/>
          <a:ext cx="730910" cy="73091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690177" y="2190174"/>
        <a:ext cx="402000" cy="550010"/>
      </dsp:txXfrm>
    </dsp:sp>
    <dsp:sp modelId="{1C75A115-AC72-4DEE-A74A-73E9DC589FEF}">
      <dsp:nvSpPr>
        <dsp:cNvPr id="0" name=""/>
        <dsp:cNvSpPr/>
      </dsp:nvSpPr>
      <dsp:spPr>
        <a:xfrm>
          <a:off x="6002005" y="3519102"/>
          <a:ext cx="730910" cy="730910"/>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6166460" y="3519102"/>
        <a:ext cx="402000" cy="550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1756D-D3E6-4C1F-AAA1-4219945160EF}">
      <dsp:nvSpPr>
        <dsp:cNvPr id="0" name=""/>
        <dsp:cNvSpPr/>
      </dsp:nvSpPr>
      <dsp:spPr>
        <a:xfrm>
          <a:off x="0" y="449294"/>
          <a:ext cx="7216416" cy="16560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D4745-A60F-4D69-BA8C-E30836C8C3DD}">
      <dsp:nvSpPr>
        <dsp:cNvPr id="0" name=""/>
        <dsp:cNvSpPr/>
      </dsp:nvSpPr>
      <dsp:spPr>
        <a:xfrm>
          <a:off x="500966" y="821913"/>
          <a:ext cx="910847" cy="910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2C6D74-5AEF-43FC-956F-CB1F6314CAAC}">
      <dsp:nvSpPr>
        <dsp:cNvPr id="0" name=""/>
        <dsp:cNvSpPr/>
      </dsp:nvSpPr>
      <dsp:spPr>
        <a:xfrm>
          <a:off x="1912780" y="449294"/>
          <a:ext cx="5160285" cy="1914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655" tIns="202655" rIns="202655" bIns="202655" numCol="1" spcCol="1270" anchor="ctr" anchorCtr="0">
          <a:noAutofit/>
        </a:bodyPr>
        <a:lstStyle/>
        <a:p>
          <a:pPr marL="0" lvl="0" indent="0" algn="l" defTabSz="622300">
            <a:lnSpc>
              <a:spcPct val="100000"/>
            </a:lnSpc>
            <a:spcBef>
              <a:spcPct val="0"/>
            </a:spcBef>
            <a:spcAft>
              <a:spcPct val="35000"/>
            </a:spcAft>
            <a:buNone/>
          </a:pPr>
          <a:r>
            <a:rPr lang="en-US" sz="1400" b="0" i="0" kern="1200" dirty="0"/>
            <a:t>The primary objective of this analysis is to identify the key factors influencing survival rates among breast cancer patients post-surgery. By understanding these factors, medical professionals can develop targeted treatment strategies, allocate resources more effectively, and improve overall patient care. Additionally, insights from this analysis can inform future research and support clinical decision-making.</a:t>
          </a:r>
          <a:endParaRPr lang="en-US" sz="1400" kern="1200" dirty="0"/>
        </a:p>
      </dsp:txBody>
      <dsp:txXfrm>
        <a:off x="1912780" y="449294"/>
        <a:ext cx="5160285" cy="1914850"/>
      </dsp:txXfrm>
    </dsp:sp>
    <dsp:sp modelId="{F740990C-1110-479B-AF09-DECE07449A35}">
      <dsp:nvSpPr>
        <dsp:cNvPr id="0" name=""/>
        <dsp:cNvSpPr/>
      </dsp:nvSpPr>
      <dsp:spPr>
        <a:xfrm>
          <a:off x="0" y="2747115"/>
          <a:ext cx="7216416" cy="16560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E8F5F2-575B-4DD0-BA6A-5E7B32CB55A7}">
      <dsp:nvSpPr>
        <dsp:cNvPr id="0" name=""/>
        <dsp:cNvSpPr/>
      </dsp:nvSpPr>
      <dsp:spPr>
        <a:xfrm>
          <a:off x="500966" y="3119734"/>
          <a:ext cx="910847" cy="910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994BB-6521-4D21-96E8-DC57F3D31417}">
      <dsp:nvSpPr>
        <dsp:cNvPr id="0" name=""/>
        <dsp:cNvSpPr/>
      </dsp:nvSpPr>
      <dsp:spPr>
        <a:xfrm>
          <a:off x="1912780" y="2747115"/>
          <a:ext cx="5160285" cy="1914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655" tIns="202655" rIns="202655" bIns="202655" numCol="1" spcCol="1270" anchor="ctr" anchorCtr="0">
          <a:noAutofit/>
        </a:bodyPr>
        <a:lstStyle/>
        <a:p>
          <a:pPr marL="0" lvl="0" indent="0" algn="l" defTabSz="622300">
            <a:lnSpc>
              <a:spcPct val="100000"/>
            </a:lnSpc>
            <a:spcBef>
              <a:spcPct val="0"/>
            </a:spcBef>
            <a:spcAft>
              <a:spcPct val="35000"/>
            </a:spcAft>
            <a:buNone/>
          </a:pPr>
          <a:r>
            <a:rPr lang="en-US" sz="1400" b="0" i="0" kern="1200"/>
            <a:t>By leveraging historical patient data, this project aims to explore patterns that could guide future clinical decisions and patient counseling.</a:t>
          </a:r>
          <a:endParaRPr lang="en-US" sz="1400" kern="1200"/>
        </a:p>
      </dsp:txBody>
      <dsp:txXfrm>
        <a:off x="1912780" y="2747115"/>
        <a:ext cx="5160285" cy="19148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0BB90-E29E-4D14-B06C-2D8B3F371651}">
      <dsp:nvSpPr>
        <dsp:cNvPr id="0" name=""/>
        <dsp:cNvSpPr/>
      </dsp:nvSpPr>
      <dsp:spPr>
        <a:xfrm>
          <a:off x="0" y="2121"/>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04E31-CBA3-4B5F-BE18-641921285B17}">
      <dsp:nvSpPr>
        <dsp:cNvPr id="0" name=""/>
        <dsp:cNvSpPr/>
      </dsp:nvSpPr>
      <dsp:spPr>
        <a:xfrm>
          <a:off x="325236" y="244032"/>
          <a:ext cx="591338" cy="5913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26299A-1C30-4ADB-B19E-D606EB93AC71}">
      <dsp:nvSpPr>
        <dsp:cNvPr id="0" name=""/>
        <dsp:cNvSpPr/>
      </dsp:nvSpPr>
      <dsp:spPr>
        <a:xfrm>
          <a:off x="1241811" y="2121"/>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89000">
            <a:lnSpc>
              <a:spcPct val="90000"/>
            </a:lnSpc>
            <a:spcBef>
              <a:spcPct val="0"/>
            </a:spcBef>
            <a:spcAft>
              <a:spcPct val="35000"/>
            </a:spcAft>
            <a:buNone/>
          </a:pPr>
          <a:r>
            <a:rPr lang="en-US" sz="2000" b="0" i="0" kern="1200" baseline="0"/>
            <a:t>Age: Patient’s age at the time of surgery (numerical).</a:t>
          </a:r>
          <a:endParaRPr lang="en-US" sz="2000" kern="1200"/>
        </a:p>
      </dsp:txBody>
      <dsp:txXfrm>
        <a:off x="1241811" y="2121"/>
        <a:ext cx="5974604" cy="1075161"/>
      </dsp:txXfrm>
    </dsp:sp>
    <dsp:sp modelId="{095BB0C9-91B0-443B-8DB8-2F785F139275}">
      <dsp:nvSpPr>
        <dsp:cNvPr id="0" name=""/>
        <dsp:cNvSpPr/>
      </dsp:nvSpPr>
      <dsp:spPr>
        <a:xfrm>
          <a:off x="0" y="1346073"/>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07702D-2169-4C4B-AE8A-378A0C82CB00}">
      <dsp:nvSpPr>
        <dsp:cNvPr id="0" name=""/>
        <dsp:cNvSpPr/>
      </dsp:nvSpPr>
      <dsp:spPr>
        <a:xfrm>
          <a:off x="325236" y="1587984"/>
          <a:ext cx="591338" cy="5913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869A1-ADD1-4EA1-B856-2E88D70CE7CA}">
      <dsp:nvSpPr>
        <dsp:cNvPr id="0" name=""/>
        <dsp:cNvSpPr/>
      </dsp:nvSpPr>
      <dsp:spPr>
        <a:xfrm>
          <a:off x="1241811" y="1346073"/>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89000">
            <a:lnSpc>
              <a:spcPct val="90000"/>
            </a:lnSpc>
            <a:spcBef>
              <a:spcPct val="0"/>
            </a:spcBef>
            <a:spcAft>
              <a:spcPct val="35000"/>
            </a:spcAft>
            <a:buNone/>
          </a:pPr>
          <a:r>
            <a:rPr lang="en-US" sz="2000" b="0" i="0" kern="1200" baseline="0"/>
            <a:t>Operation Year: Year of the surgery (numerical, representing year - 1900).</a:t>
          </a:r>
          <a:endParaRPr lang="en-US" sz="2000" kern="1200"/>
        </a:p>
      </dsp:txBody>
      <dsp:txXfrm>
        <a:off x="1241811" y="1346073"/>
        <a:ext cx="5974604" cy="1075161"/>
      </dsp:txXfrm>
    </dsp:sp>
    <dsp:sp modelId="{3D9532BE-F29E-47FE-B079-783D3D962ED0}">
      <dsp:nvSpPr>
        <dsp:cNvPr id="0" name=""/>
        <dsp:cNvSpPr/>
      </dsp:nvSpPr>
      <dsp:spPr>
        <a:xfrm>
          <a:off x="0" y="2690025"/>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30065-68AC-4137-A405-950F19845D75}">
      <dsp:nvSpPr>
        <dsp:cNvPr id="0" name=""/>
        <dsp:cNvSpPr/>
      </dsp:nvSpPr>
      <dsp:spPr>
        <a:xfrm>
          <a:off x="325236" y="2931936"/>
          <a:ext cx="591338" cy="5913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F7973B-F799-4DD5-AFCC-681926E22697}">
      <dsp:nvSpPr>
        <dsp:cNvPr id="0" name=""/>
        <dsp:cNvSpPr/>
      </dsp:nvSpPr>
      <dsp:spPr>
        <a:xfrm>
          <a:off x="1241811" y="2690025"/>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89000">
            <a:lnSpc>
              <a:spcPct val="90000"/>
            </a:lnSpc>
            <a:spcBef>
              <a:spcPct val="0"/>
            </a:spcBef>
            <a:spcAft>
              <a:spcPct val="35000"/>
            </a:spcAft>
            <a:buNone/>
          </a:pPr>
          <a:r>
            <a:rPr lang="en-US" sz="2000" b="0" i="0" kern="1200" baseline="0"/>
            <a:t>Axillary Nodes: Number of positive axillary lymph nodes detected (numerical).</a:t>
          </a:r>
          <a:endParaRPr lang="en-US" sz="2000" kern="1200"/>
        </a:p>
      </dsp:txBody>
      <dsp:txXfrm>
        <a:off x="1241811" y="2690025"/>
        <a:ext cx="5974604" cy="1075161"/>
      </dsp:txXfrm>
    </dsp:sp>
    <dsp:sp modelId="{557D4C98-E96F-4A18-B03D-156A5A7729D8}">
      <dsp:nvSpPr>
        <dsp:cNvPr id="0" name=""/>
        <dsp:cNvSpPr/>
      </dsp:nvSpPr>
      <dsp:spPr>
        <a:xfrm>
          <a:off x="0" y="4033977"/>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1B29C-67DC-4463-9CEE-82255F12286C}">
      <dsp:nvSpPr>
        <dsp:cNvPr id="0" name=""/>
        <dsp:cNvSpPr/>
      </dsp:nvSpPr>
      <dsp:spPr>
        <a:xfrm>
          <a:off x="325236" y="4275888"/>
          <a:ext cx="591338" cy="5913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4DEFC6-03BD-43DC-86A8-8E7E0113C8F5}">
      <dsp:nvSpPr>
        <dsp:cNvPr id="0" name=""/>
        <dsp:cNvSpPr/>
      </dsp:nvSpPr>
      <dsp:spPr>
        <a:xfrm>
          <a:off x="1241811" y="4033977"/>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89000">
            <a:lnSpc>
              <a:spcPct val="90000"/>
            </a:lnSpc>
            <a:spcBef>
              <a:spcPct val="0"/>
            </a:spcBef>
            <a:spcAft>
              <a:spcPct val="35000"/>
            </a:spcAft>
            <a:buNone/>
          </a:pPr>
          <a:r>
            <a:rPr lang="en-US" sz="2000" b="0" i="0" kern="1200" baseline="0"/>
            <a:t>Survival Status: Target variable indicating survival status (1 = survived 5+ years, 0 = did not survive 5 years).</a:t>
          </a:r>
          <a:endParaRPr lang="en-US" sz="2000" kern="1200"/>
        </a:p>
      </dsp:txBody>
      <dsp:txXfrm>
        <a:off x="1241811" y="4033977"/>
        <a:ext cx="5974604" cy="10751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3726F-107D-4153-9976-A699FB836963}">
      <dsp:nvSpPr>
        <dsp:cNvPr id="0" name=""/>
        <dsp:cNvSpPr/>
      </dsp:nvSpPr>
      <dsp:spPr>
        <a:xfrm>
          <a:off x="0" y="2121"/>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C1F4BF-4E21-4B1E-A3C7-77FF762AE895}">
      <dsp:nvSpPr>
        <dsp:cNvPr id="0" name=""/>
        <dsp:cNvSpPr/>
      </dsp:nvSpPr>
      <dsp:spPr>
        <a:xfrm>
          <a:off x="325236" y="244032"/>
          <a:ext cx="591338" cy="5913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2D9497-ED1D-4BF1-A1EB-06ECF64A02D1}">
      <dsp:nvSpPr>
        <dsp:cNvPr id="0" name=""/>
        <dsp:cNvSpPr/>
      </dsp:nvSpPr>
      <dsp:spPr>
        <a:xfrm>
          <a:off x="1241811" y="2121"/>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977900">
            <a:lnSpc>
              <a:spcPct val="90000"/>
            </a:lnSpc>
            <a:spcBef>
              <a:spcPct val="0"/>
            </a:spcBef>
            <a:spcAft>
              <a:spcPct val="35000"/>
            </a:spcAft>
            <a:buNone/>
          </a:pPr>
          <a:r>
            <a:rPr lang="en-US" sz="2200" b="0" i="0" kern="1200"/>
            <a:t>Total records: </a:t>
          </a:r>
          <a:r>
            <a:rPr lang="en-US" sz="2200" b="1" i="0" kern="1200"/>
            <a:t>305 rows</a:t>
          </a:r>
          <a:endParaRPr lang="en-US" sz="2200" kern="1200"/>
        </a:p>
      </dsp:txBody>
      <dsp:txXfrm>
        <a:off x="1241811" y="2121"/>
        <a:ext cx="5974604" cy="1075161"/>
      </dsp:txXfrm>
    </dsp:sp>
    <dsp:sp modelId="{4365CE4E-7FB7-4DB3-860E-A3158FBE70F0}">
      <dsp:nvSpPr>
        <dsp:cNvPr id="0" name=""/>
        <dsp:cNvSpPr/>
      </dsp:nvSpPr>
      <dsp:spPr>
        <a:xfrm>
          <a:off x="0" y="1346073"/>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03263-A0D5-4E80-B9B7-07459276AD5D}">
      <dsp:nvSpPr>
        <dsp:cNvPr id="0" name=""/>
        <dsp:cNvSpPr/>
      </dsp:nvSpPr>
      <dsp:spPr>
        <a:xfrm>
          <a:off x="325236" y="1587984"/>
          <a:ext cx="591338" cy="5913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785A4C-72F3-415B-8589-B05FF2EF1E9E}">
      <dsp:nvSpPr>
        <dsp:cNvPr id="0" name=""/>
        <dsp:cNvSpPr/>
      </dsp:nvSpPr>
      <dsp:spPr>
        <a:xfrm>
          <a:off x="1241811" y="1346073"/>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977900">
            <a:lnSpc>
              <a:spcPct val="90000"/>
            </a:lnSpc>
            <a:spcBef>
              <a:spcPct val="0"/>
            </a:spcBef>
            <a:spcAft>
              <a:spcPct val="35000"/>
            </a:spcAft>
            <a:buNone/>
          </a:pPr>
          <a:r>
            <a:rPr lang="en-US" sz="2200" b="0" i="0" kern="1200"/>
            <a:t>Total features: </a:t>
          </a:r>
          <a:r>
            <a:rPr lang="en-US" sz="2200" b="1" i="0" kern="1200"/>
            <a:t>4 columns</a:t>
          </a:r>
          <a:endParaRPr lang="en-US" sz="2200" kern="1200"/>
        </a:p>
      </dsp:txBody>
      <dsp:txXfrm>
        <a:off x="1241811" y="1346073"/>
        <a:ext cx="5974604" cy="1075161"/>
      </dsp:txXfrm>
    </dsp:sp>
    <dsp:sp modelId="{CD8AC774-6C28-400B-80AC-B64CFFA79844}">
      <dsp:nvSpPr>
        <dsp:cNvPr id="0" name=""/>
        <dsp:cNvSpPr/>
      </dsp:nvSpPr>
      <dsp:spPr>
        <a:xfrm>
          <a:off x="0" y="2690025"/>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E1B6B6-C4F1-4D86-8F23-944445003927}">
      <dsp:nvSpPr>
        <dsp:cNvPr id="0" name=""/>
        <dsp:cNvSpPr/>
      </dsp:nvSpPr>
      <dsp:spPr>
        <a:xfrm>
          <a:off x="325236" y="2931936"/>
          <a:ext cx="591338" cy="5913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15A423-85DF-4590-9038-63EAC5097193}">
      <dsp:nvSpPr>
        <dsp:cNvPr id="0" name=""/>
        <dsp:cNvSpPr/>
      </dsp:nvSpPr>
      <dsp:spPr>
        <a:xfrm>
          <a:off x="1241811" y="2690025"/>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977900">
            <a:lnSpc>
              <a:spcPct val="90000"/>
            </a:lnSpc>
            <a:spcBef>
              <a:spcPct val="0"/>
            </a:spcBef>
            <a:spcAft>
              <a:spcPct val="35000"/>
            </a:spcAft>
            <a:buNone/>
          </a:pPr>
          <a:r>
            <a:rPr lang="en-US" sz="2200" b="0" i="0" kern="1200"/>
            <a:t>No missing values detected.</a:t>
          </a:r>
          <a:endParaRPr lang="en-US" sz="2200" kern="1200"/>
        </a:p>
      </dsp:txBody>
      <dsp:txXfrm>
        <a:off x="1241811" y="2690025"/>
        <a:ext cx="5974604" cy="1075161"/>
      </dsp:txXfrm>
    </dsp:sp>
    <dsp:sp modelId="{3E6AA228-C06A-4688-A649-E6EF9695DE6D}">
      <dsp:nvSpPr>
        <dsp:cNvPr id="0" name=""/>
        <dsp:cNvSpPr/>
      </dsp:nvSpPr>
      <dsp:spPr>
        <a:xfrm>
          <a:off x="0" y="4033977"/>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E95F7-94C4-448A-83D7-4E2B863E680A}">
      <dsp:nvSpPr>
        <dsp:cNvPr id="0" name=""/>
        <dsp:cNvSpPr/>
      </dsp:nvSpPr>
      <dsp:spPr>
        <a:xfrm>
          <a:off x="325236" y="4275888"/>
          <a:ext cx="591338" cy="5913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C41ECD-3EEE-4AA8-90A2-5CA68EEA0455}">
      <dsp:nvSpPr>
        <dsp:cNvPr id="0" name=""/>
        <dsp:cNvSpPr/>
      </dsp:nvSpPr>
      <dsp:spPr>
        <a:xfrm>
          <a:off x="1241811" y="4033977"/>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977900">
            <a:lnSpc>
              <a:spcPct val="90000"/>
            </a:lnSpc>
            <a:spcBef>
              <a:spcPct val="0"/>
            </a:spcBef>
            <a:spcAft>
              <a:spcPct val="35000"/>
            </a:spcAft>
            <a:buNone/>
          </a:pPr>
          <a:r>
            <a:rPr lang="en-US" sz="2200" b="0" i="0" kern="1200"/>
            <a:t>The target variable was re-coded from {1, 2} to binary {1 = survived, 0 = did not survive}.</a:t>
          </a:r>
          <a:endParaRPr lang="en-US" sz="2200" kern="1200"/>
        </a:p>
      </dsp:txBody>
      <dsp:txXfrm>
        <a:off x="1241811" y="4033977"/>
        <a:ext cx="5974604" cy="10751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7A2EF-195F-4A6E-B2A4-885769866973}">
      <dsp:nvSpPr>
        <dsp:cNvPr id="0" name=""/>
        <dsp:cNvSpPr/>
      </dsp:nvSpPr>
      <dsp:spPr>
        <a:xfrm>
          <a:off x="0" y="679130"/>
          <a:ext cx="7216416" cy="1193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The majority of patients were between </a:t>
          </a:r>
          <a:r>
            <a:rPr lang="en-US" sz="3000" b="1" i="0" kern="1200"/>
            <a:t>30 and 83 years</a:t>
          </a:r>
          <a:r>
            <a:rPr lang="en-US" sz="3000" b="0" i="0" kern="1200"/>
            <a:t> old.</a:t>
          </a:r>
          <a:endParaRPr lang="en-US" sz="3000" kern="1200"/>
        </a:p>
      </dsp:txBody>
      <dsp:txXfrm>
        <a:off x="58257" y="737387"/>
        <a:ext cx="7099902" cy="1076886"/>
      </dsp:txXfrm>
    </dsp:sp>
    <dsp:sp modelId="{2996EC3A-A2FE-4313-897C-EDA37BDF796C}">
      <dsp:nvSpPr>
        <dsp:cNvPr id="0" name=""/>
        <dsp:cNvSpPr/>
      </dsp:nvSpPr>
      <dsp:spPr>
        <a:xfrm>
          <a:off x="0" y="1958930"/>
          <a:ext cx="7216416" cy="1193400"/>
        </a:xfrm>
        <a:prstGeom prst="roundRect">
          <a:avLst/>
        </a:prstGeom>
        <a:solidFill>
          <a:schemeClr val="accent2">
            <a:hueOff val="3536049"/>
            <a:satOff val="-13319"/>
            <a:lumOff val="1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Most surgeries took place between </a:t>
          </a:r>
          <a:r>
            <a:rPr lang="en-US" sz="3000" b="1" i="0" kern="1200"/>
            <a:t>1958 and 1970</a:t>
          </a:r>
          <a:r>
            <a:rPr lang="en-US" sz="3000" b="0" i="0" kern="1200"/>
            <a:t>.</a:t>
          </a:r>
          <a:endParaRPr lang="en-US" sz="3000" kern="1200"/>
        </a:p>
      </dsp:txBody>
      <dsp:txXfrm>
        <a:off x="58257" y="2017187"/>
        <a:ext cx="7099902" cy="1076886"/>
      </dsp:txXfrm>
    </dsp:sp>
    <dsp:sp modelId="{DDB00C27-84AC-4CC0-99F7-D378D82EF545}">
      <dsp:nvSpPr>
        <dsp:cNvPr id="0" name=""/>
        <dsp:cNvSpPr/>
      </dsp:nvSpPr>
      <dsp:spPr>
        <a:xfrm>
          <a:off x="0" y="3238730"/>
          <a:ext cx="7216416" cy="1193400"/>
        </a:xfrm>
        <a:prstGeom prst="roundRect">
          <a:avLst/>
        </a:prstGeom>
        <a:solidFill>
          <a:schemeClr val="accent2">
            <a:hueOff val="7072097"/>
            <a:satOff val="-26638"/>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i="0" kern="1200"/>
            <a:t>Axillary nodes</a:t>
          </a:r>
          <a:r>
            <a:rPr lang="en-US" sz="3000" b="0" i="0" kern="1200"/>
            <a:t> counts varied, but most patients had fewer than </a:t>
          </a:r>
          <a:r>
            <a:rPr lang="en-US" sz="3000" b="1" i="0" kern="1200"/>
            <a:t>5 positive nodes</a:t>
          </a:r>
          <a:r>
            <a:rPr lang="en-US" sz="3000" b="0" i="0" kern="1200"/>
            <a:t>.</a:t>
          </a:r>
          <a:endParaRPr lang="en-US" sz="3000" kern="1200"/>
        </a:p>
      </dsp:txBody>
      <dsp:txXfrm>
        <a:off x="58257" y="3296987"/>
        <a:ext cx="7099902" cy="10768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A685A-78AF-4620-A693-5C6C3DCB834D}">
      <dsp:nvSpPr>
        <dsp:cNvPr id="0" name=""/>
        <dsp:cNvSpPr/>
      </dsp:nvSpPr>
      <dsp:spPr>
        <a:xfrm>
          <a:off x="0" y="579500"/>
          <a:ext cx="10890928" cy="10698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5D5A0E-A376-4BBA-8176-38D94411C17F}">
      <dsp:nvSpPr>
        <dsp:cNvPr id="0" name=""/>
        <dsp:cNvSpPr/>
      </dsp:nvSpPr>
      <dsp:spPr>
        <a:xfrm>
          <a:off x="323629" y="820216"/>
          <a:ext cx="588416" cy="5884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123E23-2F95-460A-BBD4-A961F6B4F9E6}">
      <dsp:nvSpPr>
        <dsp:cNvPr id="0" name=""/>
        <dsp:cNvSpPr/>
      </dsp:nvSpPr>
      <dsp:spPr>
        <a:xfrm>
          <a:off x="1235674" y="579500"/>
          <a:ext cx="9655253" cy="1069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26" tIns="113226" rIns="113226" bIns="113226" numCol="1" spcCol="1270" anchor="ctr" anchorCtr="0">
          <a:noAutofit/>
        </a:bodyPr>
        <a:lstStyle/>
        <a:p>
          <a:pPr marL="0" lvl="0" indent="0" algn="l" defTabSz="1111250">
            <a:lnSpc>
              <a:spcPct val="100000"/>
            </a:lnSpc>
            <a:spcBef>
              <a:spcPct val="0"/>
            </a:spcBef>
            <a:spcAft>
              <a:spcPct val="35000"/>
            </a:spcAft>
            <a:buNone/>
          </a:pPr>
          <a:r>
            <a:rPr lang="en-US" sz="2500" b="0" i="0" kern="1200"/>
            <a:t>No new features were engineered at this stage.</a:t>
          </a:r>
          <a:endParaRPr lang="en-US" sz="2500" kern="1200"/>
        </a:p>
      </dsp:txBody>
      <dsp:txXfrm>
        <a:off x="1235674" y="579500"/>
        <a:ext cx="9655253" cy="1069848"/>
      </dsp:txXfrm>
    </dsp:sp>
    <dsp:sp modelId="{1C333DF3-E0C5-43EE-9FE4-EC343E6495BE}">
      <dsp:nvSpPr>
        <dsp:cNvPr id="0" name=""/>
        <dsp:cNvSpPr/>
      </dsp:nvSpPr>
      <dsp:spPr>
        <a:xfrm>
          <a:off x="0" y="1916811"/>
          <a:ext cx="10890928" cy="10698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49671-80DE-4CB7-B621-8D3ECFD2048A}">
      <dsp:nvSpPr>
        <dsp:cNvPr id="0" name=""/>
        <dsp:cNvSpPr/>
      </dsp:nvSpPr>
      <dsp:spPr>
        <a:xfrm>
          <a:off x="323629" y="2157526"/>
          <a:ext cx="588416" cy="5884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921E90-CDB0-47C4-AAF8-E7D1E4741472}">
      <dsp:nvSpPr>
        <dsp:cNvPr id="0" name=""/>
        <dsp:cNvSpPr/>
      </dsp:nvSpPr>
      <dsp:spPr>
        <a:xfrm>
          <a:off x="1235674" y="1916811"/>
          <a:ext cx="9655253" cy="1069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26" tIns="113226" rIns="113226" bIns="113226" numCol="1" spcCol="1270" anchor="ctr" anchorCtr="0">
          <a:noAutofit/>
        </a:bodyPr>
        <a:lstStyle/>
        <a:p>
          <a:pPr marL="0" lvl="0" indent="0" algn="l" defTabSz="1111250">
            <a:lnSpc>
              <a:spcPct val="100000"/>
            </a:lnSpc>
            <a:spcBef>
              <a:spcPct val="0"/>
            </a:spcBef>
            <a:spcAft>
              <a:spcPct val="35000"/>
            </a:spcAft>
            <a:buNone/>
          </a:pPr>
          <a:r>
            <a:rPr lang="en-US" sz="2500" b="0" i="0" kern="1200"/>
            <a:t>Future work may include deriving additional features (e.g., age brackets, node categories) for predictive modeling.</a:t>
          </a:r>
          <a:endParaRPr lang="en-US" sz="2500" kern="1200"/>
        </a:p>
      </dsp:txBody>
      <dsp:txXfrm>
        <a:off x="1235674" y="1916811"/>
        <a:ext cx="9655253" cy="10698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0F373-6D34-464E-88F3-39093DB9F728}">
      <dsp:nvSpPr>
        <dsp:cNvPr id="0" name=""/>
        <dsp:cNvSpPr/>
      </dsp:nvSpPr>
      <dsp:spPr>
        <a:xfrm>
          <a:off x="212" y="328322"/>
          <a:ext cx="2568514" cy="308221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712" tIns="0" rIns="253712" bIns="330200" numCol="1" spcCol="1270" anchor="t" anchorCtr="0">
          <a:noAutofit/>
        </a:bodyPr>
        <a:lstStyle/>
        <a:p>
          <a:pPr marL="0" lvl="0" indent="0" algn="l" defTabSz="666750">
            <a:lnSpc>
              <a:spcPct val="90000"/>
            </a:lnSpc>
            <a:spcBef>
              <a:spcPct val="0"/>
            </a:spcBef>
            <a:spcAft>
              <a:spcPct val="35000"/>
            </a:spcAft>
            <a:buNone/>
          </a:pPr>
          <a:r>
            <a:rPr lang="en-US" sz="1500" b="0" i="0" kern="1200"/>
            <a:t>Patients with </a:t>
          </a:r>
          <a:r>
            <a:rPr lang="en-US" sz="1500" b="1" i="0" kern="1200"/>
            <a:t>fewer positive axillary nodes</a:t>
          </a:r>
          <a:r>
            <a:rPr lang="en-US" sz="1500" b="0" i="0" kern="1200"/>
            <a:t> are more likely to survive beyond five years.</a:t>
          </a:r>
          <a:endParaRPr lang="en-US" sz="1500" kern="1200"/>
        </a:p>
      </dsp:txBody>
      <dsp:txXfrm>
        <a:off x="212" y="1561209"/>
        <a:ext cx="2568514" cy="1849330"/>
      </dsp:txXfrm>
    </dsp:sp>
    <dsp:sp modelId="{03F2A6F9-C5EE-4AE1-9267-E34DD71F0B19}">
      <dsp:nvSpPr>
        <dsp:cNvPr id="0" name=""/>
        <dsp:cNvSpPr/>
      </dsp:nvSpPr>
      <dsp:spPr>
        <a:xfrm>
          <a:off x="212" y="328322"/>
          <a:ext cx="2568514" cy="12328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712" tIns="165100" rIns="253712" bIns="165100" numCol="1" spcCol="1270" anchor="ctr" anchorCtr="0">
          <a:noAutofit/>
        </a:bodyPr>
        <a:lstStyle/>
        <a:p>
          <a:pPr marL="0" lvl="0" indent="0" algn="l" defTabSz="2889250">
            <a:lnSpc>
              <a:spcPct val="90000"/>
            </a:lnSpc>
            <a:spcBef>
              <a:spcPct val="0"/>
            </a:spcBef>
            <a:spcAft>
              <a:spcPct val="35000"/>
            </a:spcAft>
            <a:buNone/>
          </a:pPr>
          <a:r>
            <a:rPr lang="en-US" sz="6500" kern="1200"/>
            <a:t>01</a:t>
          </a:r>
        </a:p>
      </dsp:txBody>
      <dsp:txXfrm>
        <a:off x="212" y="328322"/>
        <a:ext cx="2568514" cy="1232887"/>
      </dsp:txXfrm>
    </dsp:sp>
    <dsp:sp modelId="{16AD9112-0E2B-41E1-B1CF-167DB21715C4}">
      <dsp:nvSpPr>
        <dsp:cNvPr id="0" name=""/>
        <dsp:cNvSpPr/>
      </dsp:nvSpPr>
      <dsp:spPr>
        <a:xfrm>
          <a:off x="2774208" y="328322"/>
          <a:ext cx="2568514" cy="308221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712" tIns="0" rIns="253712" bIns="330200" numCol="1" spcCol="1270" anchor="t" anchorCtr="0">
          <a:noAutofit/>
        </a:bodyPr>
        <a:lstStyle/>
        <a:p>
          <a:pPr marL="0" lvl="0" indent="0" algn="l" defTabSz="666750">
            <a:lnSpc>
              <a:spcPct val="90000"/>
            </a:lnSpc>
            <a:spcBef>
              <a:spcPct val="0"/>
            </a:spcBef>
            <a:spcAft>
              <a:spcPct val="35000"/>
            </a:spcAft>
            <a:buNone/>
          </a:pPr>
          <a:r>
            <a:rPr lang="en-US" sz="1500" b="1" i="0" kern="1200"/>
            <a:t>Age</a:t>
          </a:r>
          <a:r>
            <a:rPr lang="en-US" sz="1500" b="0" i="0" kern="1200"/>
            <a:t> plays a role, with younger patients generally having better outcomes.</a:t>
          </a:r>
          <a:endParaRPr lang="en-US" sz="1500" kern="1200"/>
        </a:p>
      </dsp:txBody>
      <dsp:txXfrm>
        <a:off x="2774208" y="1561209"/>
        <a:ext cx="2568514" cy="1849330"/>
      </dsp:txXfrm>
    </dsp:sp>
    <dsp:sp modelId="{04FC2F3F-769C-4AC6-BECF-79DC809385CF}">
      <dsp:nvSpPr>
        <dsp:cNvPr id="0" name=""/>
        <dsp:cNvSpPr/>
      </dsp:nvSpPr>
      <dsp:spPr>
        <a:xfrm>
          <a:off x="2774208" y="328322"/>
          <a:ext cx="2568514" cy="12328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712" tIns="165100" rIns="253712" bIns="165100" numCol="1" spcCol="1270" anchor="ctr" anchorCtr="0">
          <a:noAutofit/>
        </a:bodyPr>
        <a:lstStyle/>
        <a:p>
          <a:pPr marL="0" lvl="0" indent="0" algn="l" defTabSz="2889250">
            <a:lnSpc>
              <a:spcPct val="90000"/>
            </a:lnSpc>
            <a:spcBef>
              <a:spcPct val="0"/>
            </a:spcBef>
            <a:spcAft>
              <a:spcPct val="35000"/>
            </a:spcAft>
            <a:buNone/>
          </a:pPr>
          <a:r>
            <a:rPr lang="en-US" sz="6500" kern="1200"/>
            <a:t>02</a:t>
          </a:r>
        </a:p>
      </dsp:txBody>
      <dsp:txXfrm>
        <a:off x="2774208" y="328322"/>
        <a:ext cx="2568514" cy="1232887"/>
      </dsp:txXfrm>
    </dsp:sp>
    <dsp:sp modelId="{38CC4309-9F66-4C30-9E75-EEBF413CC9F9}">
      <dsp:nvSpPr>
        <dsp:cNvPr id="0" name=""/>
        <dsp:cNvSpPr/>
      </dsp:nvSpPr>
      <dsp:spPr>
        <a:xfrm>
          <a:off x="5548205" y="328322"/>
          <a:ext cx="2568514" cy="308221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712" tIns="0" rIns="253712" bIns="330200" numCol="1" spcCol="1270" anchor="t" anchorCtr="0">
          <a:noAutofit/>
        </a:bodyPr>
        <a:lstStyle/>
        <a:p>
          <a:pPr marL="0" lvl="0" indent="0" algn="l" defTabSz="666750">
            <a:lnSpc>
              <a:spcPct val="90000"/>
            </a:lnSpc>
            <a:spcBef>
              <a:spcPct val="0"/>
            </a:spcBef>
            <a:spcAft>
              <a:spcPct val="35000"/>
            </a:spcAft>
            <a:buNone/>
          </a:pPr>
          <a:r>
            <a:rPr lang="en-US" sz="1500" b="0" i="0" kern="1200"/>
            <a:t>There is a notable </a:t>
          </a:r>
          <a:r>
            <a:rPr lang="en-US" sz="1500" b="1" i="0" kern="1200"/>
            <a:t>class imbalance</a:t>
          </a:r>
          <a:r>
            <a:rPr lang="en-US" sz="1500" b="0" i="0" kern="1200"/>
            <a:t> in the dataset that should be addressed in predictive modeling efforts.</a:t>
          </a:r>
          <a:endParaRPr lang="en-US" sz="1500" kern="1200"/>
        </a:p>
      </dsp:txBody>
      <dsp:txXfrm>
        <a:off x="5548205" y="1561209"/>
        <a:ext cx="2568514" cy="1849330"/>
      </dsp:txXfrm>
    </dsp:sp>
    <dsp:sp modelId="{73EDE40B-4A83-4DCE-BA60-9C5C8628759B}">
      <dsp:nvSpPr>
        <dsp:cNvPr id="0" name=""/>
        <dsp:cNvSpPr/>
      </dsp:nvSpPr>
      <dsp:spPr>
        <a:xfrm>
          <a:off x="5548205" y="328322"/>
          <a:ext cx="2568514" cy="12328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712" tIns="165100" rIns="253712" bIns="165100" numCol="1" spcCol="1270" anchor="ctr" anchorCtr="0">
          <a:noAutofit/>
        </a:bodyPr>
        <a:lstStyle/>
        <a:p>
          <a:pPr marL="0" lvl="0" indent="0" algn="l" defTabSz="2889250">
            <a:lnSpc>
              <a:spcPct val="90000"/>
            </a:lnSpc>
            <a:spcBef>
              <a:spcPct val="0"/>
            </a:spcBef>
            <a:spcAft>
              <a:spcPct val="35000"/>
            </a:spcAft>
            <a:buNone/>
          </a:pPr>
          <a:r>
            <a:rPr lang="en-US" sz="6500" kern="1200"/>
            <a:t>03</a:t>
          </a:r>
        </a:p>
      </dsp:txBody>
      <dsp:txXfrm>
        <a:off x="5548205" y="328322"/>
        <a:ext cx="2568514" cy="1232887"/>
      </dsp:txXfrm>
    </dsp:sp>
    <dsp:sp modelId="{7CF0BB9F-AB87-4FEE-BE44-8E226731F6F8}">
      <dsp:nvSpPr>
        <dsp:cNvPr id="0" name=""/>
        <dsp:cNvSpPr/>
      </dsp:nvSpPr>
      <dsp:spPr>
        <a:xfrm>
          <a:off x="8322201" y="328322"/>
          <a:ext cx="2568514" cy="308221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712" tIns="0" rIns="253712" bIns="330200" numCol="1" spcCol="1270" anchor="t" anchorCtr="0">
          <a:noAutofit/>
        </a:bodyPr>
        <a:lstStyle/>
        <a:p>
          <a:pPr marL="0" lvl="0" indent="0" algn="l" defTabSz="666750">
            <a:lnSpc>
              <a:spcPct val="90000"/>
            </a:lnSpc>
            <a:spcBef>
              <a:spcPct val="0"/>
            </a:spcBef>
            <a:spcAft>
              <a:spcPct val="35000"/>
            </a:spcAft>
            <a:buNone/>
          </a:pPr>
          <a:r>
            <a:rPr lang="en-US" sz="1500" b="0" i="0" kern="1200"/>
            <a:t>These findings can help medical professionals focus on critical factors like lymph node involvement when planning post-operative care and follow-ups.</a:t>
          </a:r>
          <a:endParaRPr lang="en-US" sz="1500" kern="1200"/>
        </a:p>
      </dsp:txBody>
      <dsp:txXfrm>
        <a:off x="8322201" y="1561209"/>
        <a:ext cx="2568514" cy="1849330"/>
      </dsp:txXfrm>
    </dsp:sp>
    <dsp:sp modelId="{1944C4B4-3151-4984-94A8-DD6C989FA386}">
      <dsp:nvSpPr>
        <dsp:cNvPr id="0" name=""/>
        <dsp:cNvSpPr/>
      </dsp:nvSpPr>
      <dsp:spPr>
        <a:xfrm>
          <a:off x="8322201" y="328322"/>
          <a:ext cx="2568514" cy="12328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712" tIns="165100" rIns="253712" bIns="165100" numCol="1" spcCol="1270" anchor="ctr" anchorCtr="0">
          <a:noAutofit/>
        </a:bodyPr>
        <a:lstStyle/>
        <a:p>
          <a:pPr marL="0" lvl="0" indent="0" algn="l" defTabSz="2889250">
            <a:lnSpc>
              <a:spcPct val="90000"/>
            </a:lnSpc>
            <a:spcBef>
              <a:spcPct val="0"/>
            </a:spcBef>
            <a:spcAft>
              <a:spcPct val="35000"/>
            </a:spcAft>
            <a:buNone/>
          </a:pPr>
          <a:r>
            <a:rPr lang="en-US" sz="6500" kern="1200"/>
            <a:t>04</a:t>
          </a:r>
        </a:p>
      </dsp:txBody>
      <dsp:txXfrm>
        <a:off x="8322201" y="328322"/>
        <a:ext cx="2568514" cy="12328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26A13-EC5D-4602-918F-6CC20335AE73}">
      <dsp:nvSpPr>
        <dsp:cNvPr id="0" name=""/>
        <dsp:cNvSpPr/>
      </dsp:nvSpPr>
      <dsp:spPr>
        <a:xfrm>
          <a:off x="0" y="2044"/>
          <a:ext cx="7485718" cy="103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B64CE3-3100-4653-AFF2-13D68B77F20C}">
      <dsp:nvSpPr>
        <dsp:cNvPr id="0" name=""/>
        <dsp:cNvSpPr/>
      </dsp:nvSpPr>
      <dsp:spPr>
        <a:xfrm>
          <a:off x="313468" y="235202"/>
          <a:ext cx="569942" cy="5699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20E2F8-05FA-4C7A-99E1-B2E82A323C25}">
      <dsp:nvSpPr>
        <dsp:cNvPr id="0" name=""/>
        <dsp:cNvSpPr/>
      </dsp:nvSpPr>
      <dsp:spPr>
        <a:xfrm>
          <a:off x="1196878" y="2044"/>
          <a:ext cx="6288839" cy="1036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71" tIns="109671" rIns="109671" bIns="109671" numCol="1" spcCol="1270" anchor="ctr" anchorCtr="0">
          <a:noAutofit/>
        </a:bodyPr>
        <a:lstStyle/>
        <a:p>
          <a:pPr marL="0" lvl="0" indent="0" algn="l" defTabSz="711200">
            <a:lnSpc>
              <a:spcPct val="90000"/>
            </a:lnSpc>
            <a:spcBef>
              <a:spcPct val="0"/>
            </a:spcBef>
            <a:spcAft>
              <a:spcPct val="35000"/>
            </a:spcAft>
            <a:buNone/>
          </a:pPr>
          <a:r>
            <a:rPr lang="en-US" sz="1600" b="1" i="0" kern="1200"/>
            <a:t>Early Detection and Screening:</a:t>
          </a:r>
          <a:r>
            <a:rPr lang="en-US" sz="1600" kern="1200"/>
            <a:t> </a:t>
          </a:r>
          <a:r>
            <a:rPr lang="en-US" sz="1600" b="0" i="0" kern="1200"/>
            <a:t>Promote regular screenings, especially for women over </a:t>
          </a:r>
          <a:r>
            <a:rPr lang="en-US" sz="1600" b="1" i="0" kern="1200"/>
            <a:t>40 years old</a:t>
          </a:r>
          <a:r>
            <a:rPr lang="en-US" sz="1600" b="0" i="0" kern="1200"/>
            <a:t>, to detect cancer early and reduce the likelihood of positive axillary nodes.</a:t>
          </a:r>
          <a:endParaRPr lang="en-US" sz="1600" kern="1200"/>
        </a:p>
      </dsp:txBody>
      <dsp:txXfrm>
        <a:off x="1196878" y="2044"/>
        <a:ext cx="6288839" cy="1036258"/>
      </dsp:txXfrm>
    </dsp:sp>
    <dsp:sp modelId="{10799AF9-46AE-449C-BF65-1412E1E15671}">
      <dsp:nvSpPr>
        <dsp:cNvPr id="0" name=""/>
        <dsp:cNvSpPr/>
      </dsp:nvSpPr>
      <dsp:spPr>
        <a:xfrm>
          <a:off x="0" y="1297367"/>
          <a:ext cx="7485718" cy="103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497F6-0A3C-4E00-9260-39697C54DA34}">
      <dsp:nvSpPr>
        <dsp:cNvPr id="0" name=""/>
        <dsp:cNvSpPr/>
      </dsp:nvSpPr>
      <dsp:spPr>
        <a:xfrm>
          <a:off x="313468" y="1530526"/>
          <a:ext cx="569942" cy="5699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4226EE-3470-4C41-9755-92665DE55F02}">
      <dsp:nvSpPr>
        <dsp:cNvPr id="0" name=""/>
        <dsp:cNvSpPr/>
      </dsp:nvSpPr>
      <dsp:spPr>
        <a:xfrm>
          <a:off x="1196878" y="1297367"/>
          <a:ext cx="6288839" cy="1036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71" tIns="109671" rIns="109671" bIns="109671" numCol="1" spcCol="1270" anchor="ctr" anchorCtr="0">
          <a:noAutofit/>
        </a:bodyPr>
        <a:lstStyle/>
        <a:p>
          <a:pPr marL="0" lvl="0" indent="0" algn="l" defTabSz="711200">
            <a:lnSpc>
              <a:spcPct val="90000"/>
            </a:lnSpc>
            <a:spcBef>
              <a:spcPct val="0"/>
            </a:spcBef>
            <a:spcAft>
              <a:spcPct val="35000"/>
            </a:spcAft>
            <a:buNone/>
          </a:pPr>
          <a:r>
            <a:rPr lang="en-US" sz="1600" b="1" i="0" kern="1200"/>
            <a:t>Targeted Post-Surgery Care: </a:t>
          </a:r>
          <a:r>
            <a:rPr lang="en-US" sz="1600" b="0" i="0" kern="1200"/>
            <a:t>Implement personalized post-operative care plans for patients with higher axillary node counts to improve survival chances.</a:t>
          </a:r>
          <a:endParaRPr lang="en-US" sz="1600" kern="1200"/>
        </a:p>
      </dsp:txBody>
      <dsp:txXfrm>
        <a:off x="1196878" y="1297367"/>
        <a:ext cx="6288839" cy="1036258"/>
      </dsp:txXfrm>
    </dsp:sp>
    <dsp:sp modelId="{6D58A31B-5017-4A01-9FC3-C796C1B7D40B}">
      <dsp:nvSpPr>
        <dsp:cNvPr id="0" name=""/>
        <dsp:cNvSpPr/>
      </dsp:nvSpPr>
      <dsp:spPr>
        <a:xfrm>
          <a:off x="0" y="2592691"/>
          <a:ext cx="7485718" cy="103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EF79D-FD61-42CE-B5F4-D89A709CCFBF}">
      <dsp:nvSpPr>
        <dsp:cNvPr id="0" name=""/>
        <dsp:cNvSpPr/>
      </dsp:nvSpPr>
      <dsp:spPr>
        <a:xfrm>
          <a:off x="313468" y="2825849"/>
          <a:ext cx="569942" cy="5699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05B01D-A10F-450F-B12B-DB49F0570FBA}">
      <dsp:nvSpPr>
        <dsp:cNvPr id="0" name=""/>
        <dsp:cNvSpPr/>
      </dsp:nvSpPr>
      <dsp:spPr>
        <a:xfrm>
          <a:off x="1196878" y="2592691"/>
          <a:ext cx="6288839" cy="1036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71" tIns="109671" rIns="109671" bIns="109671" numCol="1" spcCol="1270" anchor="ctr" anchorCtr="0">
          <a:noAutofit/>
        </a:bodyPr>
        <a:lstStyle/>
        <a:p>
          <a:pPr marL="0" lvl="0" indent="0" algn="l" defTabSz="711200">
            <a:lnSpc>
              <a:spcPct val="90000"/>
            </a:lnSpc>
            <a:spcBef>
              <a:spcPct val="0"/>
            </a:spcBef>
            <a:spcAft>
              <a:spcPct val="35000"/>
            </a:spcAft>
            <a:buNone/>
          </a:pPr>
          <a:r>
            <a:rPr lang="en-US" sz="1600" b="1" i="0" kern="1200"/>
            <a:t>Patient Education: </a:t>
          </a:r>
          <a:r>
            <a:rPr lang="en-US" sz="1600" b="0" i="0" kern="1200"/>
            <a:t>Educate patients on the importance of </a:t>
          </a:r>
          <a:r>
            <a:rPr lang="en-US" sz="1600" b="1" i="0" kern="1200"/>
            <a:t>early detection</a:t>
          </a:r>
          <a:r>
            <a:rPr lang="en-US" sz="1600" b="0" i="0" kern="1200"/>
            <a:t> and the impact of positive axillary nodes on survival outcomes.</a:t>
          </a:r>
          <a:endParaRPr lang="en-US" sz="1600" kern="1200"/>
        </a:p>
      </dsp:txBody>
      <dsp:txXfrm>
        <a:off x="1196878" y="2592691"/>
        <a:ext cx="6288839" cy="1036258"/>
      </dsp:txXfrm>
    </dsp:sp>
    <dsp:sp modelId="{D6B91B63-3C0E-4A76-838D-4F11E0920944}">
      <dsp:nvSpPr>
        <dsp:cNvPr id="0" name=""/>
        <dsp:cNvSpPr/>
      </dsp:nvSpPr>
      <dsp:spPr>
        <a:xfrm>
          <a:off x="0" y="3888014"/>
          <a:ext cx="7485718" cy="103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6E826A-9324-4B25-A20D-9A8140E68AC3}">
      <dsp:nvSpPr>
        <dsp:cNvPr id="0" name=""/>
        <dsp:cNvSpPr/>
      </dsp:nvSpPr>
      <dsp:spPr>
        <a:xfrm>
          <a:off x="313468" y="4121172"/>
          <a:ext cx="569942" cy="5699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0083A0-DF5B-437B-B7FE-14AB65261FFE}">
      <dsp:nvSpPr>
        <dsp:cNvPr id="0" name=""/>
        <dsp:cNvSpPr/>
      </dsp:nvSpPr>
      <dsp:spPr>
        <a:xfrm>
          <a:off x="1196878" y="3888014"/>
          <a:ext cx="6288839" cy="1036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71" tIns="109671" rIns="109671" bIns="109671" numCol="1" spcCol="1270" anchor="ctr" anchorCtr="0">
          <a:noAutofit/>
        </a:bodyPr>
        <a:lstStyle/>
        <a:p>
          <a:pPr marL="0" lvl="0" indent="0" algn="l" defTabSz="711200">
            <a:lnSpc>
              <a:spcPct val="90000"/>
            </a:lnSpc>
            <a:spcBef>
              <a:spcPct val="0"/>
            </a:spcBef>
            <a:spcAft>
              <a:spcPct val="35000"/>
            </a:spcAft>
            <a:buNone/>
          </a:pPr>
          <a:r>
            <a:rPr lang="en-US" sz="1600" b="1" i="0" kern="1200"/>
            <a:t>Resource Allocation: </a:t>
          </a:r>
          <a:r>
            <a:rPr lang="en-US" sz="1600" b="0" i="0" kern="1200"/>
            <a:t>Allocate medical resources more efficiently by prioritizing high-risk patients (those with numerous positive axillary nodes) for intensive follow-up and monitoring.</a:t>
          </a:r>
          <a:endParaRPr lang="en-US" sz="1600" kern="1200"/>
        </a:p>
      </dsp:txBody>
      <dsp:txXfrm>
        <a:off x="1196878" y="3888014"/>
        <a:ext cx="6288839" cy="10362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C22E3-0C2B-4CE2-BDBF-F4666540AA66}">
      <dsp:nvSpPr>
        <dsp:cNvPr id="0" name=""/>
        <dsp:cNvSpPr/>
      </dsp:nvSpPr>
      <dsp:spPr>
        <a:xfrm>
          <a:off x="2072640" y="1153"/>
          <a:ext cx="8290560" cy="118206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860" tIns="300245" rIns="160860" bIns="300245" numCol="1" spcCol="1270" anchor="ctr" anchorCtr="0">
          <a:noAutofit/>
        </a:bodyPr>
        <a:lstStyle/>
        <a:p>
          <a:pPr marL="0" lvl="0" indent="0" algn="l" defTabSz="533400">
            <a:lnSpc>
              <a:spcPct val="90000"/>
            </a:lnSpc>
            <a:spcBef>
              <a:spcPct val="0"/>
            </a:spcBef>
            <a:spcAft>
              <a:spcPct val="35000"/>
            </a:spcAft>
            <a:buNone/>
          </a:pPr>
          <a:r>
            <a:rPr lang="en-US" sz="1200" b="0" i="0" kern="1200"/>
            <a:t>Apply machine learning models (e.g., </a:t>
          </a:r>
          <a:r>
            <a:rPr lang="en-US" sz="1200" b="1" i="0" kern="1200"/>
            <a:t>Logistic Regression</a:t>
          </a:r>
          <a:r>
            <a:rPr lang="en-US" sz="1200" b="0" i="0" kern="1200"/>
            <a:t>, </a:t>
          </a:r>
          <a:r>
            <a:rPr lang="en-US" sz="1200" b="1" i="0" kern="1200"/>
            <a:t>Random Forest</a:t>
          </a:r>
          <a:r>
            <a:rPr lang="en-US" sz="1200" b="0" i="0" kern="1200"/>
            <a:t>, </a:t>
          </a:r>
          <a:r>
            <a:rPr lang="en-US" sz="1200" b="1" i="0" kern="1200"/>
            <a:t>Decision Trees</a:t>
          </a:r>
          <a:r>
            <a:rPr lang="en-US" sz="1200" b="0" i="0" kern="1200"/>
            <a:t>) to predict survival probabilities.</a:t>
          </a:r>
          <a:endParaRPr lang="en-US" sz="1200" kern="1200"/>
        </a:p>
        <a:p>
          <a:pPr marL="0" lvl="0" indent="0" algn="l" defTabSz="533400">
            <a:lnSpc>
              <a:spcPct val="90000"/>
            </a:lnSpc>
            <a:spcBef>
              <a:spcPct val="0"/>
            </a:spcBef>
            <a:spcAft>
              <a:spcPct val="35000"/>
            </a:spcAft>
            <a:buNone/>
          </a:pPr>
          <a:r>
            <a:rPr lang="en-US" sz="1200" b="0" i="0" kern="1200"/>
            <a:t>Address the class imbalance using techniques like </a:t>
          </a:r>
          <a:r>
            <a:rPr lang="en-US" sz="1200" b="1" i="0" kern="1200"/>
            <a:t>SMOTE</a:t>
          </a:r>
          <a:r>
            <a:rPr lang="en-US" sz="1200" b="0" i="0" kern="1200"/>
            <a:t> or </a:t>
          </a:r>
          <a:r>
            <a:rPr lang="en-US" sz="1200" b="1" i="0" kern="1200"/>
            <a:t>class weighting</a:t>
          </a:r>
          <a:r>
            <a:rPr lang="en-US" sz="1200" b="0" i="0" kern="1200"/>
            <a:t>.</a:t>
          </a:r>
          <a:endParaRPr lang="en-US" sz="1200" kern="1200"/>
        </a:p>
      </dsp:txBody>
      <dsp:txXfrm>
        <a:off x="2072640" y="1153"/>
        <a:ext cx="8290560" cy="1182067"/>
      </dsp:txXfrm>
    </dsp:sp>
    <dsp:sp modelId="{0C1F0AF9-571E-4520-8990-1EC39915F964}">
      <dsp:nvSpPr>
        <dsp:cNvPr id="0" name=""/>
        <dsp:cNvSpPr/>
      </dsp:nvSpPr>
      <dsp:spPr>
        <a:xfrm>
          <a:off x="0" y="1153"/>
          <a:ext cx="2072640" cy="11820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677" tIns="116762" rIns="109677" bIns="116762" numCol="1" spcCol="1270" anchor="ctr" anchorCtr="0">
          <a:noAutofit/>
        </a:bodyPr>
        <a:lstStyle/>
        <a:p>
          <a:pPr marL="0" lvl="0" indent="0" algn="ctr" defTabSz="666750">
            <a:lnSpc>
              <a:spcPct val="90000"/>
            </a:lnSpc>
            <a:spcBef>
              <a:spcPct val="0"/>
            </a:spcBef>
            <a:spcAft>
              <a:spcPct val="35000"/>
            </a:spcAft>
            <a:buNone/>
          </a:pPr>
          <a:r>
            <a:rPr lang="en-US" sz="1500" b="1" i="0" kern="1200"/>
            <a:t>Further Modeling:</a:t>
          </a:r>
          <a:endParaRPr lang="en-US" sz="1500" kern="1200"/>
        </a:p>
      </dsp:txBody>
      <dsp:txXfrm>
        <a:off x="0" y="1153"/>
        <a:ext cx="2072640" cy="1182067"/>
      </dsp:txXfrm>
    </dsp:sp>
    <dsp:sp modelId="{204ABAB4-06F2-43DB-AF48-284E151D5D68}">
      <dsp:nvSpPr>
        <dsp:cNvPr id="0" name=""/>
        <dsp:cNvSpPr/>
      </dsp:nvSpPr>
      <dsp:spPr>
        <a:xfrm>
          <a:off x="2072640" y="1254144"/>
          <a:ext cx="8290560" cy="118206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860" tIns="300245" rIns="160860" bIns="300245" numCol="1" spcCol="1270" anchor="ctr" anchorCtr="0">
          <a:noAutofit/>
        </a:bodyPr>
        <a:lstStyle/>
        <a:p>
          <a:pPr marL="0" lvl="0" indent="0" algn="l" defTabSz="533400">
            <a:lnSpc>
              <a:spcPct val="90000"/>
            </a:lnSpc>
            <a:spcBef>
              <a:spcPct val="0"/>
            </a:spcBef>
            <a:spcAft>
              <a:spcPct val="35000"/>
            </a:spcAft>
            <a:buNone/>
          </a:pPr>
          <a:r>
            <a:rPr lang="en-US" sz="1200" b="0" i="0" kern="1200"/>
            <a:t>If advanced algorithms like </a:t>
          </a:r>
          <a:r>
            <a:rPr lang="en-US" sz="1200" b="1" i="0" kern="1200"/>
            <a:t>SVM</a:t>
          </a:r>
          <a:r>
            <a:rPr lang="en-US" sz="1200" b="0" i="0" kern="1200"/>
            <a:t> or </a:t>
          </a:r>
          <a:r>
            <a:rPr lang="en-US" sz="1200" b="1" i="0" kern="1200"/>
            <a:t>KNN</a:t>
          </a:r>
          <a:r>
            <a:rPr lang="en-US" sz="1200" b="0" i="0" kern="1200"/>
            <a:t> are used, apply scaling techniques such as </a:t>
          </a:r>
          <a:r>
            <a:rPr lang="en-US" sz="1200" b="1" i="0" kern="1200"/>
            <a:t>StandardScaler</a:t>
          </a:r>
          <a:r>
            <a:rPr lang="en-US" sz="1200" b="0" i="0" kern="1200"/>
            <a:t> or </a:t>
          </a:r>
          <a:r>
            <a:rPr lang="en-US" sz="1200" b="1" i="0" kern="1200"/>
            <a:t>MinMaxScaler</a:t>
          </a:r>
          <a:r>
            <a:rPr lang="en-US" sz="1200" b="0" i="0" kern="1200"/>
            <a:t>.</a:t>
          </a:r>
          <a:endParaRPr lang="en-US" sz="1200" kern="1200"/>
        </a:p>
      </dsp:txBody>
      <dsp:txXfrm>
        <a:off x="2072640" y="1254144"/>
        <a:ext cx="8290560" cy="1182067"/>
      </dsp:txXfrm>
    </dsp:sp>
    <dsp:sp modelId="{D8A8A169-33EF-4055-85B0-68293880776D}">
      <dsp:nvSpPr>
        <dsp:cNvPr id="0" name=""/>
        <dsp:cNvSpPr/>
      </dsp:nvSpPr>
      <dsp:spPr>
        <a:xfrm>
          <a:off x="0" y="1254144"/>
          <a:ext cx="2072640" cy="118206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677" tIns="116762" rIns="109677" bIns="116762" numCol="1" spcCol="1270" anchor="ctr" anchorCtr="0">
          <a:noAutofit/>
        </a:bodyPr>
        <a:lstStyle/>
        <a:p>
          <a:pPr marL="0" lvl="0" indent="0" algn="ctr" defTabSz="666750">
            <a:lnSpc>
              <a:spcPct val="90000"/>
            </a:lnSpc>
            <a:spcBef>
              <a:spcPct val="0"/>
            </a:spcBef>
            <a:spcAft>
              <a:spcPct val="35000"/>
            </a:spcAft>
            <a:buNone/>
          </a:pPr>
          <a:r>
            <a:rPr lang="en-US" sz="1500" b="1" i="0" kern="1200"/>
            <a:t>Feature Scaling (if needed):</a:t>
          </a:r>
          <a:endParaRPr lang="en-US" sz="1500" kern="1200"/>
        </a:p>
      </dsp:txBody>
      <dsp:txXfrm>
        <a:off x="0" y="1254144"/>
        <a:ext cx="2072640" cy="1182067"/>
      </dsp:txXfrm>
    </dsp:sp>
    <dsp:sp modelId="{7FDFF643-5D5A-46E1-A459-1FA0978EEDC3}">
      <dsp:nvSpPr>
        <dsp:cNvPr id="0" name=""/>
        <dsp:cNvSpPr/>
      </dsp:nvSpPr>
      <dsp:spPr>
        <a:xfrm>
          <a:off x="2072640" y="2507136"/>
          <a:ext cx="8290560" cy="118206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860" tIns="300245" rIns="160860" bIns="300245" numCol="1" spcCol="1270" anchor="ctr" anchorCtr="0">
          <a:noAutofit/>
        </a:bodyPr>
        <a:lstStyle/>
        <a:p>
          <a:pPr marL="0" lvl="0" indent="0" algn="l" defTabSz="533400">
            <a:lnSpc>
              <a:spcPct val="90000"/>
            </a:lnSpc>
            <a:spcBef>
              <a:spcPct val="0"/>
            </a:spcBef>
            <a:spcAft>
              <a:spcPct val="35000"/>
            </a:spcAft>
            <a:buNone/>
          </a:pPr>
          <a:r>
            <a:rPr lang="en-US" sz="1200" b="0" i="0" kern="1200"/>
            <a:t>Incorporate more recent data reflecting modern surgical techniques and treatments.</a:t>
          </a:r>
          <a:endParaRPr lang="en-US" sz="1200" kern="1200"/>
        </a:p>
        <a:p>
          <a:pPr marL="0" lvl="0" indent="0" algn="l" defTabSz="533400">
            <a:lnSpc>
              <a:spcPct val="90000"/>
            </a:lnSpc>
            <a:spcBef>
              <a:spcPct val="0"/>
            </a:spcBef>
            <a:spcAft>
              <a:spcPct val="35000"/>
            </a:spcAft>
            <a:buNone/>
          </a:pPr>
          <a:r>
            <a:rPr lang="en-US" sz="1200" b="0" i="0" kern="1200"/>
            <a:t>Explore adding features such as </a:t>
          </a:r>
          <a:r>
            <a:rPr lang="en-US" sz="1200" b="1" i="0" kern="1200"/>
            <a:t>tumor size</a:t>
          </a:r>
          <a:r>
            <a:rPr lang="en-US" sz="1200" b="0" i="0" kern="1200"/>
            <a:t>, </a:t>
          </a:r>
          <a:r>
            <a:rPr lang="en-US" sz="1200" b="1" i="0" kern="1200"/>
            <a:t>hormone receptor status</a:t>
          </a:r>
          <a:r>
            <a:rPr lang="en-US" sz="1200" b="0" i="0" kern="1200"/>
            <a:t>, and </a:t>
          </a:r>
          <a:r>
            <a:rPr lang="en-US" sz="1200" b="1" i="0" kern="1200"/>
            <a:t>genetic markers</a:t>
          </a:r>
          <a:r>
            <a:rPr lang="en-US" sz="1200" b="0" i="0" kern="1200"/>
            <a:t> to improve predictive power.</a:t>
          </a:r>
          <a:endParaRPr lang="en-US" sz="1200" kern="1200"/>
        </a:p>
      </dsp:txBody>
      <dsp:txXfrm>
        <a:off x="2072640" y="2507136"/>
        <a:ext cx="8290560" cy="1182067"/>
      </dsp:txXfrm>
    </dsp:sp>
    <dsp:sp modelId="{B64BF119-FD7E-44F3-8CAD-50F1670EF5CB}">
      <dsp:nvSpPr>
        <dsp:cNvPr id="0" name=""/>
        <dsp:cNvSpPr/>
      </dsp:nvSpPr>
      <dsp:spPr>
        <a:xfrm>
          <a:off x="0" y="2507136"/>
          <a:ext cx="2072640" cy="118206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677" tIns="116762" rIns="109677" bIns="116762" numCol="1" spcCol="1270" anchor="ctr" anchorCtr="0">
          <a:noAutofit/>
        </a:bodyPr>
        <a:lstStyle/>
        <a:p>
          <a:pPr marL="0" lvl="0" indent="0" algn="ctr" defTabSz="666750">
            <a:lnSpc>
              <a:spcPct val="90000"/>
            </a:lnSpc>
            <a:spcBef>
              <a:spcPct val="0"/>
            </a:spcBef>
            <a:spcAft>
              <a:spcPct val="35000"/>
            </a:spcAft>
            <a:buNone/>
          </a:pPr>
          <a:r>
            <a:rPr lang="en-US" sz="1500" b="1" i="0" kern="1200"/>
            <a:t>Data Enhancement:</a:t>
          </a:r>
          <a:endParaRPr lang="en-US" sz="1500" kern="1200"/>
        </a:p>
      </dsp:txBody>
      <dsp:txXfrm>
        <a:off x="0" y="2507136"/>
        <a:ext cx="2072640" cy="11820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2/25/2025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45217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2/25/2025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68914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2/25/2025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73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2/25/2025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07694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2/25/2025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228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2/25/2025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21942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2/25/2025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08912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2/25/2025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8105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2/25/2025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002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2/25/2025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40835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2/25/2025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32341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2/25/2025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6413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3" Type="http://schemas.openxmlformats.org/officeDocument/2006/relationships/hyperlink" Target="mailto:anguistak@gmail.com" TargetMode="External"/><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A close-up of a network&#10;&#10;AI-generated content may be incorrect.">
            <a:extLst>
              <a:ext uri="{FF2B5EF4-FFF2-40B4-BE49-F238E27FC236}">
                <a16:creationId xmlns:a16="http://schemas.microsoft.com/office/drawing/2014/main" id="{57B6580B-A798-66D0-881F-6F6737A518C6}"/>
              </a:ext>
            </a:extLst>
          </p:cNvPr>
          <p:cNvPicPr>
            <a:picLocks noChangeAspect="1"/>
          </p:cNvPicPr>
          <p:nvPr/>
        </p:nvPicPr>
        <p:blipFill>
          <a:blip r:embed="rId2"/>
          <a:srcRect t="29688"/>
          <a:stretch/>
        </p:blipFill>
        <p:spPr>
          <a:xfrm>
            <a:off x="1" y="1"/>
            <a:ext cx="12191999" cy="6857999"/>
          </a:xfrm>
          <a:prstGeom prst="rect">
            <a:avLst/>
          </a:prstGeom>
        </p:spPr>
      </p:pic>
      <p:sp>
        <p:nvSpPr>
          <p:cNvPr id="11" name="Rectangle 10">
            <a:extLst>
              <a:ext uri="{FF2B5EF4-FFF2-40B4-BE49-F238E27FC236}">
                <a16:creationId xmlns:a16="http://schemas.microsoft.com/office/drawing/2014/main" id="{72E284DE-AB43-1296-3166-892F44A3A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5AC0108-B808-86C0-4572-1451C5C59F49}"/>
              </a:ext>
            </a:extLst>
          </p:cNvPr>
          <p:cNvSpPr>
            <a:spLocks noGrp="1"/>
          </p:cNvSpPr>
          <p:nvPr>
            <p:ph type="ctrTitle"/>
          </p:nvPr>
        </p:nvSpPr>
        <p:spPr>
          <a:xfrm>
            <a:off x="457195" y="701964"/>
            <a:ext cx="5370950" cy="3640303"/>
          </a:xfrm>
        </p:spPr>
        <p:txBody>
          <a:bodyPr anchor="t">
            <a:normAutofit/>
          </a:bodyPr>
          <a:lstStyle/>
          <a:p>
            <a:pPr>
              <a:lnSpc>
                <a:spcPct val="90000"/>
              </a:lnSpc>
            </a:pPr>
            <a:r>
              <a:rPr lang="en-US" sz="5100" b="1" i="0" dirty="0">
                <a:solidFill>
                  <a:srgbClr val="FFFFFF"/>
                </a:solidFill>
                <a:effectLst/>
                <a:latin typeface="-apple-system"/>
              </a:rPr>
              <a:t>Haberman's Cancer Survival - Exploratory Data Analysis (EDA)</a:t>
            </a:r>
            <a:br>
              <a:rPr lang="en-US" sz="5100" b="1" i="0" dirty="0">
                <a:solidFill>
                  <a:srgbClr val="FFFFFF"/>
                </a:solidFill>
                <a:effectLst/>
                <a:latin typeface="-apple-system"/>
              </a:rPr>
            </a:br>
            <a:endParaRPr lang="en-US" sz="5100" dirty="0">
              <a:solidFill>
                <a:srgbClr val="FFFFFF"/>
              </a:solidFill>
            </a:endParaRPr>
          </a:p>
        </p:txBody>
      </p:sp>
      <p:sp>
        <p:nvSpPr>
          <p:cNvPr id="3" name="Subtitle 2">
            <a:extLst>
              <a:ext uri="{FF2B5EF4-FFF2-40B4-BE49-F238E27FC236}">
                <a16:creationId xmlns:a16="http://schemas.microsoft.com/office/drawing/2014/main" id="{E60231C8-D32F-C07D-1EE8-1AD607CD7307}"/>
              </a:ext>
            </a:extLst>
          </p:cNvPr>
          <p:cNvSpPr>
            <a:spLocks noGrp="1"/>
          </p:cNvSpPr>
          <p:nvPr>
            <p:ph type="subTitle" idx="1"/>
          </p:nvPr>
        </p:nvSpPr>
        <p:spPr>
          <a:xfrm>
            <a:off x="468090" y="5253050"/>
            <a:ext cx="3888419" cy="969264"/>
          </a:xfrm>
        </p:spPr>
        <p:txBody>
          <a:bodyPr anchor="t">
            <a:normAutofit lnSpcReduction="10000"/>
          </a:bodyPr>
          <a:lstStyle/>
          <a:p>
            <a:r>
              <a:rPr lang="en-US" sz="2000" b="1" i="0" dirty="0">
                <a:solidFill>
                  <a:srgbClr val="1F2328"/>
                </a:solidFill>
                <a:effectLst/>
                <a:latin typeface="-apple-system"/>
              </a:rPr>
              <a:t>GO MY CODE PROJECT.</a:t>
            </a:r>
          </a:p>
          <a:p>
            <a:r>
              <a:rPr lang="en-US" sz="2000" dirty="0">
                <a:solidFill>
                  <a:srgbClr val="1F2328"/>
                </a:solidFill>
                <a:latin typeface="-apple-system"/>
              </a:rPr>
              <a:t>By: ANGUISTA </a:t>
            </a:r>
            <a:r>
              <a:rPr lang="en-US" sz="2000" dirty="0" err="1">
                <a:solidFill>
                  <a:srgbClr val="1F2328"/>
                </a:solidFill>
                <a:latin typeface="-apple-system"/>
              </a:rPr>
              <a:t>kUPEKA</a:t>
            </a:r>
            <a:endParaRPr lang="en-US" sz="2000" b="1" i="0" dirty="0">
              <a:solidFill>
                <a:srgbClr val="1F2328"/>
              </a:solidFill>
              <a:effectLst/>
              <a:latin typeface="-apple-system"/>
            </a:endParaRPr>
          </a:p>
          <a:p>
            <a:endParaRPr lang="en-US" sz="2000" dirty="0">
              <a:solidFill>
                <a:srgbClr val="FFFFFF"/>
              </a:solidFill>
            </a:endParaRP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3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1080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Stock exchange numbers">
            <a:extLst>
              <a:ext uri="{FF2B5EF4-FFF2-40B4-BE49-F238E27FC236}">
                <a16:creationId xmlns:a16="http://schemas.microsoft.com/office/drawing/2014/main" id="{F261BA69-1A33-59CB-C5B6-B0BD2EB49004}"/>
              </a:ext>
            </a:extLst>
          </p:cNvPr>
          <p:cNvPicPr>
            <a:picLocks noChangeAspect="1"/>
          </p:cNvPicPr>
          <p:nvPr/>
        </p:nvPicPr>
        <p:blipFill>
          <a:blip r:embed="rId2"/>
          <a:srcRect t="6972" b="8759"/>
          <a:stretch/>
        </p:blipFill>
        <p:spPr>
          <a:xfrm>
            <a:off x="20" y="10"/>
            <a:ext cx="12191979" cy="6857989"/>
          </a:xfrm>
          <a:prstGeom prst="rect">
            <a:avLst/>
          </a:prstGeom>
        </p:spPr>
      </p:pic>
      <p:sp>
        <p:nvSpPr>
          <p:cNvPr id="19" name="Rectangle 18">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B42B6-A289-AA9E-E1B0-0A5DAA1A94D6}"/>
              </a:ext>
            </a:extLst>
          </p:cNvPr>
          <p:cNvSpPr>
            <a:spLocks noGrp="1"/>
          </p:cNvSpPr>
          <p:nvPr>
            <p:ph type="title"/>
          </p:nvPr>
        </p:nvSpPr>
        <p:spPr>
          <a:xfrm>
            <a:off x="640080" y="914400"/>
            <a:ext cx="4892948" cy="3427867"/>
          </a:xfrm>
        </p:spPr>
        <p:txBody>
          <a:bodyPr vert="horz" lIns="91440" tIns="45720" rIns="91440" bIns="45720" rtlCol="0" anchor="t">
            <a:normAutofit/>
          </a:bodyPr>
          <a:lstStyle/>
          <a:p>
            <a:r>
              <a:rPr lang="en-US" sz="5400" b="1" i="0" kern="1200">
                <a:solidFill>
                  <a:srgbClr val="FFFFFF"/>
                </a:solidFill>
                <a:effectLst/>
                <a:latin typeface="+mj-lt"/>
                <a:ea typeface="+mj-ea"/>
                <a:cs typeface="+mj-cs"/>
              </a:rPr>
              <a:t>5. Data Preparation</a:t>
            </a:r>
            <a:br>
              <a:rPr lang="en-US" sz="5400" b="1" i="0" kern="1200">
                <a:solidFill>
                  <a:srgbClr val="FFFFFF"/>
                </a:solidFill>
                <a:effectLst/>
                <a:latin typeface="+mj-lt"/>
                <a:ea typeface="+mj-ea"/>
                <a:cs typeface="+mj-cs"/>
              </a:rPr>
            </a:br>
            <a:endParaRPr lang="en-US" sz="5400" b="1" kern="1200">
              <a:solidFill>
                <a:srgbClr val="FFFFFF"/>
              </a:solidFill>
              <a:latin typeface="+mj-lt"/>
              <a:ea typeface="+mj-ea"/>
              <a:cs typeface="+mj-cs"/>
            </a:endParaRPr>
          </a:p>
        </p:txBody>
      </p:sp>
      <p:cxnSp>
        <p:nvCxnSpPr>
          <p:cNvPr id="20" name="Straight Connector 19">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5167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inancial graphs on a dark display">
            <a:extLst>
              <a:ext uri="{FF2B5EF4-FFF2-40B4-BE49-F238E27FC236}">
                <a16:creationId xmlns:a16="http://schemas.microsoft.com/office/drawing/2014/main" id="{1D30556E-88E6-3C85-97B7-9A5D379E3731}"/>
              </a:ext>
            </a:extLst>
          </p:cNvPr>
          <p:cNvPicPr>
            <a:picLocks noChangeAspect="1"/>
          </p:cNvPicPr>
          <p:nvPr/>
        </p:nvPicPr>
        <p:blipFill>
          <a:blip r:embed="rId2"/>
          <a:srcRect l="24960" r="30768"/>
          <a:stretch/>
        </p:blipFill>
        <p:spPr>
          <a:xfrm>
            <a:off x="20" y="10"/>
            <a:ext cx="4857871" cy="6857990"/>
          </a:xfrm>
          <a:prstGeom prst="rect">
            <a:avLst/>
          </a:prstGeom>
        </p:spPr>
      </p:pic>
      <p:cxnSp>
        <p:nvCxnSpPr>
          <p:cNvPr id="12" name="Straight Connector 11">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3B4FB74-DD1A-2E63-7D23-52A1D26DDE89}"/>
              </a:ext>
            </a:extLst>
          </p:cNvPr>
          <p:cNvSpPr>
            <a:spLocks noGrp="1"/>
          </p:cNvSpPr>
          <p:nvPr>
            <p:ph type="title"/>
          </p:nvPr>
        </p:nvSpPr>
        <p:spPr>
          <a:xfrm>
            <a:off x="5496821" y="1371600"/>
            <a:ext cx="6034187" cy="1097280"/>
          </a:xfrm>
        </p:spPr>
        <p:txBody>
          <a:bodyPr>
            <a:normAutofit/>
          </a:bodyPr>
          <a:lstStyle/>
          <a:p>
            <a:r>
              <a:rPr lang="en-US" b="1" i="0">
                <a:effectLst/>
                <a:latin typeface="-apple-system"/>
              </a:rPr>
              <a:t>Data Cleaning:</a:t>
            </a:r>
            <a:endParaRPr lang="en-US" dirty="0"/>
          </a:p>
        </p:txBody>
      </p:sp>
      <p:sp>
        <p:nvSpPr>
          <p:cNvPr id="4" name="Rectangle 1">
            <a:extLst>
              <a:ext uri="{FF2B5EF4-FFF2-40B4-BE49-F238E27FC236}">
                <a16:creationId xmlns:a16="http://schemas.microsoft.com/office/drawing/2014/main" id="{C331A4A2-E12E-48EF-CEC8-2F67405425C0}"/>
              </a:ext>
            </a:extLst>
          </p:cNvPr>
          <p:cNvSpPr>
            <a:spLocks noGrp="1" noChangeArrowheads="1"/>
          </p:cNvSpPr>
          <p:nvPr>
            <p:ph idx="1"/>
          </p:nvPr>
        </p:nvSpPr>
        <p:spPr bwMode="auto">
          <a:xfrm>
            <a:off x="5496821" y="2633236"/>
            <a:ext cx="6034187" cy="3664687"/>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latin typeface="Arial" panose="020B0604020202020204" pitchFamily="34" charset="0"/>
            </a:endParaRPr>
          </a:p>
          <a:p>
            <a:pPr marL="457200" marR="0" lvl="1"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latin typeface="-apple-system"/>
              </a:rPr>
              <a:t>Renamed columns for clarity.</a:t>
            </a:r>
          </a:p>
          <a:p>
            <a:pPr marL="457200" marR="0" lvl="1"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latin typeface="-apple-system"/>
              </a:rPr>
              <a:t>Re-coded the </a:t>
            </a:r>
            <a:r>
              <a:rPr kumimoji="0" lang="en-US" altLang="en-US" b="0" i="0" u="none" strike="noStrike" cap="none" normalizeH="0" baseline="0">
                <a:ln>
                  <a:noFill/>
                </a:ln>
                <a:effectLst/>
                <a:latin typeface="var(--fontStack-monospace, ui-monospace, SFMono-Regular, SF Mono, Menlo, Consolas, Liberation Mono, monospace)"/>
              </a:rPr>
              <a:t>Survival Status</a:t>
            </a:r>
            <a:r>
              <a:rPr kumimoji="0" lang="en-US" altLang="en-US" b="0" i="0" u="none" strike="noStrike" cap="none" normalizeH="0" baseline="0">
                <a:ln>
                  <a:noFill/>
                </a:ln>
                <a:effectLst/>
                <a:latin typeface="-apple-system"/>
              </a:rPr>
              <a:t> to binary values (1 = survived, 0 = did not survive).</a:t>
            </a:r>
          </a:p>
          <a:p>
            <a:pPr marL="457200" marR="0" lvl="1"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latin typeface="-apple-system"/>
              </a:rPr>
              <a:t>Verified data integrity and removed </a:t>
            </a:r>
            <a:r>
              <a:rPr kumimoji="0" lang="en-US" altLang="en-US" b="1" i="0" u="none" strike="noStrike" cap="none" normalizeH="0" baseline="0">
                <a:ln>
                  <a:noFill/>
                </a:ln>
                <a:effectLst/>
                <a:latin typeface="-apple-system"/>
              </a:rPr>
              <a:t>19 duplicate records</a:t>
            </a:r>
            <a:r>
              <a:rPr kumimoji="0" lang="en-US" altLang="en-US" b="0" i="0" u="none" strike="noStrike" cap="none" normalizeH="0" baseline="0">
                <a:ln>
                  <a:noFill/>
                </a:ln>
                <a:effectLst/>
                <a:latin typeface="-apple-system"/>
              </a:rPr>
              <a:t>.</a:t>
            </a:r>
          </a:p>
          <a:p>
            <a:pPr marL="457200" marR="0" lvl="1"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latin typeface="-apple-system"/>
              </a:rPr>
              <a:t>Identified outliers in features like </a:t>
            </a:r>
            <a:r>
              <a:rPr kumimoji="0" lang="en-US" altLang="en-US" b="0" i="0" u="none" strike="noStrike" cap="none" normalizeH="0" baseline="0">
                <a:ln>
                  <a:noFill/>
                </a:ln>
                <a:effectLst/>
                <a:latin typeface="var(--fontStack-monospace, ui-monospace, SFMono-Regular, SF Mono, Menlo, Consolas, Liberation Mono, monospace)"/>
              </a:rPr>
              <a:t>Age</a:t>
            </a:r>
            <a:r>
              <a:rPr kumimoji="0" lang="en-US" altLang="en-US" b="0" i="0" u="none" strike="noStrike" cap="none" normalizeH="0" baseline="0">
                <a:ln>
                  <a:noFill/>
                </a:ln>
                <a:effectLst/>
                <a:latin typeface="-apple-system"/>
              </a:rPr>
              <a:t> and </a:t>
            </a:r>
            <a:r>
              <a:rPr kumimoji="0" lang="en-US" altLang="en-US" b="0" i="0" u="none" strike="noStrike" cap="none" normalizeH="0" baseline="0">
                <a:ln>
                  <a:noFill/>
                </a:ln>
                <a:effectLst/>
                <a:latin typeface="var(--fontStack-monospace, ui-monospace, SFMono-Regular, SF Mono, Menlo, Consolas, Liberation Mono, monospace)"/>
              </a:rPr>
              <a:t>Axillary Nodes</a:t>
            </a:r>
            <a:r>
              <a:rPr kumimoji="0" lang="en-US" altLang="en-US" b="0" i="0" u="none" strike="noStrike" cap="none" normalizeH="0" baseline="0">
                <a:ln>
                  <a:noFill/>
                </a:ln>
                <a:effectLst/>
                <a:latin typeface="-apple-system"/>
              </a:rPr>
              <a:t>.</a:t>
            </a:r>
          </a:p>
          <a:p>
            <a:pPr marL="0" marR="0" lvl="0" indent="0" defTabSz="914400" rtl="0" eaLnBrk="0" fontAlgn="base" latinLnBrk="0" hangingPunct="0">
              <a:spcBef>
                <a:spcPct val="0"/>
              </a:spcBef>
              <a:spcAft>
                <a:spcPts val="600"/>
              </a:spcAft>
              <a:buClrTx/>
              <a:buSzTx/>
              <a:buFontTx/>
              <a:buChar char="•"/>
              <a:tabLst/>
            </a:pPr>
            <a:br>
              <a:rPr kumimoji="0" lang="en-US" altLang="en-US" b="0" i="0" u="none" strike="noStrike" cap="none" normalizeH="0" baseline="0">
                <a:ln>
                  <a:noFill/>
                </a:ln>
                <a:effectLst/>
              </a:rPr>
            </a:br>
            <a:endParaRPr kumimoji="0" lang="en-US" altLang="en-US"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2068189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Magnifying glass showing decling performance">
            <a:extLst>
              <a:ext uri="{FF2B5EF4-FFF2-40B4-BE49-F238E27FC236}">
                <a16:creationId xmlns:a16="http://schemas.microsoft.com/office/drawing/2014/main" id="{9862D619-D00A-BCEB-1A5C-2185E3FDB2B0}"/>
              </a:ext>
            </a:extLst>
          </p:cNvPr>
          <p:cNvPicPr>
            <a:picLocks noChangeAspect="1"/>
          </p:cNvPicPr>
          <p:nvPr/>
        </p:nvPicPr>
        <p:blipFill>
          <a:blip r:embed="rId2"/>
          <a:srcRect l="11133" r="41696" b="-1"/>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CB27142A-A54A-A576-C960-AD42914A24C1}"/>
              </a:ext>
            </a:extLst>
          </p:cNvPr>
          <p:cNvSpPr>
            <a:spLocks noGrp="1"/>
          </p:cNvSpPr>
          <p:nvPr>
            <p:ph type="title"/>
          </p:nvPr>
        </p:nvSpPr>
        <p:spPr>
          <a:xfrm>
            <a:off x="640080" y="1371600"/>
            <a:ext cx="5852160" cy="1097280"/>
          </a:xfrm>
        </p:spPr>
        <p:txBody>
          <a:bodyPr anchor="t">
            <a:normAutofit/>
          </a:bodyPr>
          <a:lstStyle/>
          <a:p>
            <a:r>
              <a:rPr lang="en-US" b="1" i="0">
                <a:effectLst/>
                <a:latin typeface="-apple-system"/>
              </a:rPr>
              <a:t>Data Transformation:</a:t>
            </a:r>
            <a:endParaRPr lang="en-US" dirty="0"/>
          </a:p>
        </p:txBody>
      </p:sp>
      <p:sp>
        <p:nvSpPr>
          <p:cNvPr id="3" name="Content Placeholder 2">
            <a:extLst>
              <a:ext uri="{FF2B5EF4-FFF2-40B4-BE49-F238E27FC236}">
                <a16:creationId xmlns:a16="http://schemas.microsoft.com/office/drawing/2014/main" id="{8D8A6C15-897E-1C88-F87E-FEEB92155F13}"/>
              </a:ext>
            </a:extLst>
          </p:cNvPr>
          <p:cNvSpPr>
            <a:spLocks noGrp="1"/>
          </p:cNvSpPr>
          <p:nvPr>
            <p:ph idx="1"/>
          </p:nvPr>
        </p:nvSpPr>
        <p:spPr>
          <a:xfrm>
            <a:off x="640080" y="2633236"/>
            <a:ext cx="5852160" cy="3664685"/>
          </a:xfrm>
        </p:spPr>
        <p:txBody>
          <a:bodyPr>
            <a:normAutofit/>
          </a:bodyPr>
          <a:lstStyle/>
          <a:p>
            <a:pPr>
              <a:buFont typeface="Arial" panose="020B0604020202020204" pitchFamily="34" charset="0"/>
              <a:buChar char="•"/>
            </a:pPr>
            <a:endParaRPr lang="en-US" b="0" i="0" dirty="0">
              <a:effectLst/>
              <a:latin typeface="-apple-system"/>
            </a:endParaRPr>
          </a:p>
          <a:p>
            <a:pPr marL="742950" lvl="1" indent="-285750">
              <a:buFont typeface="Arial" panose="020B0604020202020204" pitchFamily="34" charset="0"/>
              <a:buChar char="•"/>
            </a:pPr>
            <a:r>
              <a:rPr lang="en-US" b="0" i="0" dirty="0">
                <a:effectLst/>
                <a:latin typeface="-apple-system"/>
              </a:rPr>
              <a:t>Converted data types where necessary.</a:t>
            </a:r>
          </a:p>
          <a:p>
            <a:pPr marL="742950" lvl="1" indent="-285750">
              <a:buFont typeface="Arial" panose="020B0604020202020204" pitchFamily="34" charset="0"/>
              <a:buChar char="•"/>
            </a:pPr>
            <a:r>
              <a:rPr lang="en-US" b="0" i="0" dirty="0">
                <a:effectLst/>
                <a:latin typeface="-apple-system"/>
              </a:rPr>
              <a:t>No categorical variables were present; all features were numerical.</a:t>
            </a:r>
          </a:p>
          <a:p>
            <a:pPr marL="742950" lvl="1" indent="-285750">
              <a:buFont typeface="Arial" panose="020B0604020202020204" pitchFamily="34" charset="0"/>
              <a:buChar char="•"/>
            </a:pPr>
            <a:r>
              <a:rPr lang="en-US" b="0" i="0" dirty="0">
                <a:effectLst/>
                <a:latin typeface="-apple-system"/>
              </a:rPr>
              <a:t>Scaling was considered but deemed unnecessary for this exploratory analysis phase.</a:t>
            </a:r>
          </a:p>
          <a:p>
            <a:br>
              <a:rPr lang="en-US" dirty="0"/>
            </a:br>
            <a:endParaRPr lang="en-US" dirty="0"/>
          </a:p>
        </p:txBody>
      </p:sp>
    </p:spTree>
    <p:extLst>
      <p:ext uri="{BB962C8B-B14F-4D97-AF65-F5344CB8AC3E}">
        <p14:creationId xmlns:p14="http://schemas.microsoft.com/office/powerpoint/2010/main" val="2476628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527D-97AC-3317-676C-DF45854BEC3C}"/>
              </a:ext>
            </a:extLst>
          </p:cNvPr>
          <p:cNvSpPr>
            <a:spLocks noGrp="1"/>
          </p:cNvSpPr>
          <p:nvPr>
            <p:ph type="title"/>
          </p:nvPr>
        </p:nvSpPr>
        <p:spPr/>
        <p:txBody>
          <a:bodyPr/>
          <a:lstStyle/>
          <a:p>
            <a:r>
              <a:rPr lang="en-US" b="1" i="0">
                <a:solidFill>
                  <a:srgbClr val="1F2328"/>
                </a:solidFill>
                <a:effectLst/>
                <a:latin typeface="-apple-system"/>
              </a:rPr>
              <a:t>Feature Engineering:</a:t>
            </a:r>
            <a:endParaRPr lang="en-US" dirty="0"/>
          </a:p>
        </p:txBody>
      </p:sp>
      <p:graphicFrame>
        <p:nvGraphicFramePr>
          <p:cNvPr id="5" name="Content Placeholder 2">
            <a:extLst>
              <a:ext uri="{FF2B5EF4-FFF2-40B4-BE49-F238E27FC236}">
                <a16:creationId xmlns:a16="http://schemas.microsoft.com/office/drawing/2014/main" id="{DFBE79E2-0938-1B52-C59E-E69272957C01}"/>
              </a:ext>
            </a:extLst>
          </p:cNvPr>
          <p:cNvGraphicFramePr>
            <a:graphicFrameLocks noGrp="1"/>
          </p:cNvGraphicFramePr>
          <p:nvPr>
            <p:ph idx="1"/>
          </p:nvPr>
        </p:nvGraphicFramePr>
        <p:xfrm>
          <a:off x="640080" y="2633472"/>
          <a:ext cx="10890928"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1230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14" name="Picture 13" descr="Graph on document with pen">
            <a:extLst>
              <a:ext uri="{FF2B5EF4-FFF2-40B4-BE49-F238E27FC236}">
                <a16:creationId xmlns:a16="http://schemas.microsoft.com/office/drawing/2014/main" id="{CB8EE132-A874-371D-C85E-769AC369BF18}"/>
              </a:ext>
            </a:extLst>
          </p:cNvPr>
          <p:cNvPicPr>
            <a:picLocks noChangeAspect="1"/>
          </p:cNvPicPr>
          <p:nvPr/>
        </p:nvPicPr>
        <p:blipFill>
          <a:blip r:embed="rId2"/>
          <a:srcRect t="1511" b="14220"/>
          <a:stretch/>
        </p:blipFill>
        <p:spPr>
          <a:xfrm>
            <a:off x="1" y="10"/>
            <a:ext cx="12192000" cy="6857990"/>
          </a:xfrm>
          <a:prstGeom prst="rect">
            <a:avLst/>
          </a:prstGeom>
        </p:spPr>
      </p:pic>
      <p:sp>
        <p:nvSpPr>
          <p:cNvPr id="22" name="Rectangle 21">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4444" y="1066800"/>
            <a:ext cx="4682990" cy="4724400"/>
          </a:xfrm>
          <a:prstGeom prst="rect">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B864279F-6F41-C663-812A-5A8AB1B2EBBA}"/>
              </a:ext>
            </a:extLst>
          </p:cNvPr>
          <p:cNvSpPr>
            <a:spLocks noGrp="1"/>
          </p:cNvSpPr>
          <p:nvPr>
            <p:ph type="title"/>
          </p:nvPr>
        </p:nvSpPr>
        <p:spPr>
          <a:xfrm>
            <a:off x="804818" y="1562101"/>
            <a:ext cx="3905203" cy="2738530"/>
          </a:xfrm>
        </p:spPr>
        <p:txBody>
          <a:bodyPr vert="horz" lIns="91440" tIns="45720" rIns="91440" bIns="45720" rtlCol="0" anchor="t">
            <a:normAutofit/>
          </a:bodyPr>
          <a:lstStyle/>
          <a:p>
            <a:r>
              <a:rPr lang="en-US" sz="4800" b="1" i="0" kern="1200" dirty="0">
                <a:solidFill>
                  <a:schemeClr val="tx1"/>
                </a:solidFill>
                <a:effectLst/>
                <a:latin typeface="+mj-lt"/>
                <a:ea typeface="+mj-ea"/>
                <a:cs typeface="+mj-cs"/>
              </a:rPr>
              <a:t>Data Analysis</a:t>
            </a:r>
            <a:br>
              <a:rPr lang="en-US" sz="4800" b="1" i="0" kern="1200" dirty="0">
                <a:solidFill>
                  <a:schemeClr val="tx1"/>
                </a:solidFill>
                <a:effectLst/>
                <a:latin typeface="+mj-lt"/>
                <a:ea typeface="+mj-ea"/>
                <a:cs typeface="+mj-cs"/>
              </a:rPr>
            </a:br>
            <a:endParaRPr lang="en-US" sz="4800" b="1" kern="1200" dirty="0">
              <a:solidFill>
                <a:schemeClr val="tx1"/>
              </a:solidFill>
              <a:latin typeface="+mj-lt"/>
              <a:ea typeface="+mj-ea"/>
              <a:cs typeface="+mj-cs"/>
            </a:endParaRPr>
          </a:p>
        </p:txBody>
      </p:sp>
      <p:cxnSp>
        <p:nvCxnSpPr>
          <p:cNvPr id="24" name="Straight Connector 23">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V="1">
            <a:off x="305077" y="1063752"/>
            <a:ext cx="0" cy="472744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7483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pette adding DNA sample to a petri dish">
            <a:extLst>
              <a:ext uri="{FF2B5EF4-FFF2-40B4-BE49-F238E27FC236}">
                <a16:creationId xmlns:a16="http://schemas.microsoft.com/office/drawing/2014/main" id="{B1E33F36-053F-E77C-51EB-30D97ACCF4F6}"/>
              </a:ext>
            </a:extLst>
          </p:cNvPr>
          <p:cNvPicPr>
            <a:picLocks noChangeAspect="1"/>
          </p:cNvPicPr>
          <p:nvPr/>
        </p:nvPicPr>
        <p:blipFill>
          <a:blip r:embed="rId2"/>
          <a:srcRect t="2500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90942-446F-880A-F1BA-1A26F12A281A}"/>
              </a:ext>
            </a:extLst>
          </p:cNvPr>
          <p:cNvSpPr>
            <a:spLocks noGrp="1"/>
          </p:cNvSpPr>
          <p:nvPr>
            <p:ph type="title"/>
          </p:nvPr>
        </p:nvSpPr>
        <p:spPr>
          <a:xfrm>
            <a:off x="640080" y="914400"/>
            <a:ext cx="4892948" cy="3427867"/>
          </a:xfrm>
        </p:spPr>
        <p:txBody>
          <a:bodyPr vert="horz" lIns="91440" tIns="45720" rIns="91440" bIns="45720" rtlCol="0" anchor="t">
            <a:normAutofit/>
          </a:bodyPr>
          <a:lstStyle/>
          <a:p>
            <a:r>
              <a:rPr lang="en-US" sz="5400" b="1" i="0" kern="1200" dirty="0">
                <a:solidFill>
                  <a:srgbClr val="FFFFFF"/>
                </a:solidFill>
                <a:effectLst/>
                <a:latin typeface="+mj-lt"/>
                <a:ea typeface="+mj-ea"/>
                <a:cs typeface="+mj-cs"/>
              </a:rPr>
              <a:t>Univariate Analysis:</a:t>
            </a:r>
            <a:br>
              <a:rPr lang="en-US" sz="5400" b="1" i="0" kern="1200" dirty="0">
                <a:solidFill>
                  <a:srgbClr val="FFFFFF"/>
                </a:solidFill>
                <a:effectLst/>
                <a:latin typeface="+mj-lt"/>
                <a:ea typeface="+mj-ea"/>
                <a:cs typeface="+mj-cs"/>
              </a:rPr>
            </a:br>
            <a:endParaRPr lang="en-US" sz="5400" b="1" kern="1200" dirty="0">
              <a:solidFill>
                <a:srgbClr val="FFFFFF"/>
              </a:solidFill>
              <a:latin typeface="+mj-lt"/>
              <a:ea typeface="+mj-ea"/>
              <a:cs typeface="+mj-cs"/>
            </a:endParaRPr>
          </a:p>
        </p:txBody>
      </p:sp>
      <p:cxnSp>
        <p:nvCxnSpPr>
          <p:cNvPr id="15" name="Straight Connector 14">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07928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0BC93-6A7A-7635-633A-E9B827908365}"/>
              </a:ext>
            </a:extLst>
          </p:cNvPr>
          <p:cNvSpPr>
            <a:spLocks noGrp="1"/>
          </p:cNvSpPr>
          <p:nvPr>
            <p:ph type="title"/>
          </p:nvPr>
        </p:nvSpPr>
        <p:spPr>
          <a:xfrm>
            <a:off x="7730212" y="1672389"/>
            <a:ext cx="3445342" cy="2696866"/>
          </a:xfrm>
        </p:spPr>
        <p:txBody>
          <a:bodyPr vert="horz" lIns="91440" tIns="45720" rIns="91440" bIns="45720" rtlCol="0" anchor="t">
            <a:normAutofit/>
          </a:bodyPr>
          <a:lstStyle/>
          <a:p>
            <a:r>
              <a:rPr lang="en-US" sz="4400" i="0">
                <a:effectLst/>
              </a:rPr>
              <a:t>1. Age:</a:t>
            </a:r>
            <a:br>
              <a:rPr lang="en-US" sz="4400" i="0">
                <a:effectLst/>
              </a:rPr>
            </a:br>
            <a:endParaRPr lang="en-US" sz="4400"/>
          </a:p>
        </p:txBody>
      </p:sp>
      <p:pic>
        <p:nvPicPr>
          <p:cNvPr id="5" name="Content Placeholder 4" descr="A graph with a blue line">
            <a:extLst>
              <a:ext uri="{FF2B5EF4-FFF2-40B4-BE49-F238E27FC236}">
                <a16:creationId xmlns:a16="http://schemas.microsoft.com/office/drawing/2014/main" id="{E49B32DE-456F-51C1-8ED4-B270996D992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118" r="5993" b="-1"/>
          <a:stretch/>
        </p:blipFill>
        <p:spPr>
          <a:xfrm>
            <a:off x="380613" y="899119"/>
            <a:ext cx="7098453" cy="4478994"/>
          </a:xfrm>
          <a:prstGeom prst="rect">
            <a:avLst/>
          </a:prstGeom>
        </p:spPr>
      </p:pic>
      <p:cxnSp>
        <p:nvCxnSpPr>
          <p:cNvPr id="30" name="Straight Connector 29">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116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541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5942F-01B3-27CB-81D7-B33CB9F938E1}"/>
              </a:ext>
            </a:extLst>
          </p:cNvPr>
          <p:cNvSpPr>
            <a:spLocks noGrp="1"/>
          </p:cNvSpPr>
          <p:nvPr>
            <p:ph type="title"/>
          </p:nvPr>
        </p:nvSpPr>
        <p:spPr>
          <a:xfrm>
            <a:off x="8103191" y="1371600"/>
            <a:ext cx="3445342" cy="2696866"/>
          </a:xfrm>
        </p:spPr>
        <p:txBody>
          <a:bodyPr vert="horz" lIns="91440" tIns="45720" rIns="91440" bIns="45720" rtlCol="0" anchor="t">
            <a:normAutofit/>
          </a:bodyPr>
          <a:lstStyle/>
          <a:p>
            <a:r>
              <a:rPr lang="en-US" sz="4400" i="0">
                <a:effectLst/>
              </a:rPr>
              <a:t>2. Operation Year:</a:t>
            </a:r>
            <a:br>
              <a:rPr lang="en-US" sz="4400" i="0">
                <a:effectLst/>
              </a:rPr>
            </a:br>
            <a:endParaRPr lang="en-US" sz="4400"/>
          </a:p>
        </p:txBody>
      </p:sp>
      <p:pic>
        <p:nvPicPr>
          <p:cNvPr id="5" name="Content Placeholder 4" descr="A graph with blue lines and numbers">
            <a:extLst>
              <a:ext uri="{FF2B5EF4-FFF2-40B4-BE49-F238E27FC236}">
                <a16:creationId xmlns:a16="http://schemas.microsoft.com/office/drawing/2014/main" id="{59DC2AB6-AB22-3243-6864-17B4A501238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26" b="1523"/>
          <a:stretch/>
        </p:blipFill>
        <p:spPr>
          <a:xfrm>
            <a:off x="601347" y="1488731"/>
            <a:ext cx="7098453" cy="3992786"/>
          </a:xfrm>
          <a:prstGeom prst="rect">
            <a:avLst/>
          </a:prstGeom>
        </p:spPr>
      </p:pic>
      <p:cxnSp>
        <p:nvCxnSpPr>
          <p:cNvPr id="37" name="Straight Connector 36">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116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84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7231-A33E-21FD-49B3-83D18AFC9C83}"/>
              </a:ext>
            </a:extLst>
          </p:cNvPr>
          <p:cNvSpPr>
            <a:spLocks noGrp="1"/>
          </p:cNvSpPr>
          <p:nvPr>
            <p:ph type="title"/>
          </p:nvPr>
        </p:nvSpPr>
        <p:spPr>
          <a:xfrm>
            <a:off x="650535" y="1502696"/>
            <a:ext cx="10890929" cy="1097280"/>
          </a:xfrm>
        </p:spPr>
        <p:txBody>
          <a:bodyPr>
            <a:normAutofit fontScale="90000"/>
          </a:bodyPr>
          <a:lstStyle/>
          <a:p>
            <a:r>
              <a:rPr lang="en-US" b="1" i="0" dirty="0">
                <a:solidFill>
                  <a:srgbClr val="1F2328"/>
                </a:solidFill>
                <a:effectLst/>
                <a:latin typeface="-apple-system"/>
              </a:rPr>
              <a:t>3. Axillary Nodes:</a:t>
            </a:r>
            <a:br>
              <a:rPr lang="en-US" b="1" i="0" dirty="0">
                <a:solidFill>
                  <a:srgbClr val="1F2328"/>
                </a:solidFill>
                <a:effectLst/>
                <a:latin typeface="-apple-system"/>
              </a:rPr>
            </a:br>
            <a:endParaRPr lang="en-US" dirty="0"/>
          </a:p>
        </p:txBody>
      </p:sp>
      <p:pic>
        <p:nvPicPr>
          <p:cNvPr id="5" name="Content Placeholder 4" descr="A graph with blue lines&#10;&#10;AI-generated content may be incorrect.">
            <a:extLst>
              <a:ext uri="{FF2B5EF4-FFF2-40B4-BE49-F238E27FC236}">
                <a16:creationId xmlns:a16="http://schemas.microsoft.com/office/drawing/2014/main" id="{006411B5-E2F5-11CC-97ED-AFDC1495A7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7156" y="2132988"/>
            <a:ext cx="6331092" cy="4376095"/>
          </a:xfrm>
        </p:spPr>
      </p:pic>
    </p:spTree>
    <p:extLst>
      <p:ext uri="{BB962C8B-B14F-4D97-AF65-F5344CB8AC3E}">
        <p14:creationId xmlns:p14="http://schemas.microsoft.com/office/powerpoint/2010/main" val="2390189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A20F-5D72-C7F2-947F-40DCE2AD2EF1}"/>
              </a:ext>
            </a:extLst>
          </p:cNvPr>
          <p:cNvSpPr>
            <a:spLocks noGrp="1"/>
          </p:cNvSpPr>
          <p:nvPr>
            <p:ph type="title"/>
          </p:nvPr>
        </p:nvSpPr>
        <p:spPr/>
        <p:txBody>
          <a:bodyPr>
            <a:normAutofit fontScale="90000"/>
          </a:bodyPr>
          <a:lstStyle/>
          <a:p>
            <a:r>
              <a:rPr lang="en-US" b="1" i="0" dirty="0">
                <a:solidFill>
                  <a:srgbClr val="1F2328"/>
                </a:solidFill>
                <a:effectLst/>
                <a:latin typeface="-apple-system"/>
              </a:rPr>
              <a:t>4. Survival Status:</a:t>
            </a:r>
            <a:br>
              <a:rPr lang="en-US" b="1" i="0" dirty="0">
                <a:solidFill>
                  <a:srgbClr val="1F2328"/>
                </a:solidFill>
                <a:effectLst/>
                <a:latin typeface="-apple-system"/>
              </a:rPr>
            </a:br>
            <a:endParaRPr lang="en-US" dirty="0"/>
          </a:p>
        </p:txBody>
      </p:sp>
      <p:pic>
        <p:nvPicPr>
          <p:cNvPr id="5" name="Content Placeholder 4" descr="A graph with numbers and a blue square">
            <a:extLst>
              <a:ext uri="{FF2B5EF4-FFF2-40B4-BE49-F238E27FC236}">
                <a16:creationId xmlns:a16="http://schemas.microsoft.com/office/drawing/2014/main" id="{6F37F171-9752-D80B-A36A-2444C80051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9426" y="2081464"/>
            <a:ext cx="5576846" cy="4427620"/>
          </a:xfrm>
        </p:spPr>
      </p:pic>
    </p:spTree>
    <p:extLst>
      <p:ext uri="{BB962C8B-B14F-4D97-AF65-F5344CB8AC3E}">
        <p14:creationId xmlns:p14="http://schemas.microsoft.com/office/powerpoint/2010/main" val="885634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A89D2-9967-7BB7-C8D9-8B71CB6D14F2}"/>
              </a:ext>
            </a:extLst>
          </p:cNvPr>
          <p:cNvSpPr>
            <a:spLocks noGrp="1"/>
          </p:cNvSpPr>
          <p:nvPr>
            <p:ph type="title"/>
          </p:nvPr>
        </p:nvSpPr>
        <p:spPr>
          <a:xfrm>
            <a:off x="640080" y="570750"/>
            <a:ext cx="10890929" cy="1387934"/>
          </a:xfrm>
        </p:spPr>
        <p:txBody>
          <a:bodyPr anchor="b">
            <a:normAutofit/>
          </a:bodyPr>
          <a:lstStyle/>
          <a:p>
            <a:r>
              <a:rPr lang="en-US" b="1" i="0">
                <a:effectLst/>
                <a:latin typeface="-apple-system"/>
              </a:rPr>
              <a:t>1. Introduction</a:t>
            </a:r>
            <a:br>
              <a:rPr lang="en-US" b="1" i="0">
                <a:effectLst/>
                <a:latin typeface="-apple-system"/>
              </a:rPr>
            </a:br>
            <a:endParaRPr lang="en-US" dirty="0"/>
          </a:p>
        </p:txBody>
      </p:sp>
      <p:sp>
        <p:nvSpPr>
          <p:cNvPr id="3" name="Content Placeholder 2">
            <a:extLst>
              <a:ext uri="{FF2B5EF4-FFF2-40B4-BE49-F238E27FC236}">
                <a16:creationId xmlns:a16="http://schemas.microsoft.com/office/drawing/2014/main" id="{B90A73E1-A454-A2CA-FC76-C676F9A9C34E}"/>
              </a:ext>
            </a:extLst>
          </p:cNvPr>
          <p:cNvSpPr>
            <a:spLocks noGrp="1"/>
          </p:cNvSpPr>
          <p:nvPr>
            <p:ph idx="1"/>
          </p:nvPr>
        </p:nvSpPr>
        <p:spPr>
          <a:xfrm>
            <a:off x="640080" y="2761673"/>
            <a:ext cx="10890929" cy="3536241"/>
          </a:xfrm>
        </p:spPr>
        <p:txBody>
          <a:bodyPr>
            <a:normAutofit/>
          </a:bodyPr>
          <a:lstStyle/>
          <a:p>
            <a:r>
              <a:rPr lang="en-US" b="0" i="0" dirty="0">
                <a:effectLst/>
                <a:latin typeface="-apple-system"/>
              </a:rPr>
              <a:t>Breast cancer remains one of the most prevalent cancers worldwide, making early detection and accurate prognosis critical for patient survival. This project focuses on analyzing the </a:t>
            </a:r>
            <a:r>
              <a:rPr lang="en-US" b="1" i="0" dirty="0">
                <a:effectLst/>
                <a:latin typeface="-apple-system"/>
              </a:rPr>
              <a:t>Haberman's Cancer Survival</a:t>
            </a:r>
            <a:r>
              <a:rPr lang="en-US" b="0" i="0" dirty="0">
                <a:effectLst/>
                <a:latin typeface="-apple-system"/>
              </a:rPr>
              <a:t> dataset, which contains historical data on breast cancer patients who underwent surgery at the University of Chicago’s Billings Hospital between </a:t>
            </a:r>
            <a:r>
              <a:rPr lang="en-US" b="1" i="0" dirty="0">
                <a:effectLst/>
                <a:latin typeface="-apple-system"/>
              </a:rPr>
              <a:t>1958 and 1970</a:t>
            </a:r>
            <a:r>
              <a:rPr lang="en-US" b="0" i="0" dirty="0">
                <a:effectLst/>
                <a:latin typeface="-apple-system"/>
              </a:rPr>
              <a:t>. The goal is to uncover patterns that could help predict the likelihood of a patient surviving five years or more post-surgery, thereby aiding in clinical decision-making and improving patient outcomes.</a:t>
            </a:r>
            <a:endParaRPr lang="en-US" dirty="0"/>
          </a:p>
        </p:txBody>
      </p:sp>
      <p:cxnSp>
        <p:nvCxnSpPr>
          <p:cNvPr id="13" name="Straight Connector 12">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27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ample being pipetted into a petri dish">
            <a:extLst>
              <a:ext uri="{FF2B5EF4-FFF2-40B4-BE49-F238E27FC236}">
                <a16:creationId xmlns:a16="http://schemas.microsoft.com/office/drawing/2014/main" id="{3B66B750-5382-F84B-2DAC-E8D673F63636}"/>
              </a:ext>
            </a:extLst>
          </p:cNvPr>
          <p:cNvPicPr>
            <a:picLocks noChangeAspect="1"/>
          </p:cNvPicPr>
          <p:nvPr/>
        </p:nvPicPr>
        <p:blipFill>
          <a:blip r:embed="rId2"/>
          <a:srcRect l="24453" r="-2" b="-2"/>
          <a:stretch/>
        </p:blipFill>
        <p:spPr>
          <a:xfrm>
            <a:off x="20" y="10"/>
            <a:ext cx="6931132" cy="6857990"/>
          </a:xfrm>
          <a:prstGeom prst="rect">
            <a:avLst/>
          </a:prstGeom>
        </p:spPr>
      </p:pic>
      <p:sp>
        <p:nvSpPr>
          <p:cNvPr id="2" name="Title 1">
            <a:extLst>
              <a:ext uri="{FF2B5EF4-FFF2-40B4-BE49-F238E27FC236}">
                <a16:creationId xmlns:a16="http://schemas.microsoft.com/office/drawing/2014/main" id="{9E588A01-F67E-8651-287C-D20698C80582}"/>
              </a:ext>
            </a:extLst>
          </p:cNvPr>
          <p:cNvSpPr>
            <a:spLocks noGrp="1"/>
          </p:cNvSpPr>
          <p:nvPr>
            <p:ph type="title"/>
          </p:nvPr>
        </p:nvSpPr>
        <p:spPr>
          <a:xfrm>
            <a:off x="7537528" y="1032764"/>
            <a:ext cx="4308672" cy="3224045"/>
          </a:xfrm>
        </p:spPr>
        <p:txBody>
          <a:bodyPr vert="horz" lIns="91440" tIns="45720" rIns="91440" bIns="45720" rtlCol="0" anchor="b">
            <a:normAutofit/>
          </a:bodyPr>
          <a:lstStyle/>
          <a:p>
            <a:r>
              <a:rPr lang="en-US" sz="5800" b="1" i="0" kern="1200">
                <a:solidFill>
                  <a:schemeClr val="tx1"/>
                </a:solidFill>
                <a:effectLst/>
                <a:latin typeface="+mj-lt"/>
                <a:ea typeface="+mj-ea"/>
                <a:cs typeface="+mj-cs"/>
              </a:rPr>
              <a:t>Bivariate Analysis:</a:t>
            </a:r>
            <a:br>
              <a:rPr lang="en-US" sz="5800" b="1" i="0" kern="1200">
                <a:solidFill>
                  <a:schemeClr val="tx1"/>
                </a:solidFill>
                <a:effectLst/>
                <a:latin typeface="+mj-lt"/>
                <a:ea typeface="+mj-ea"/>
                <a:cs typeface="+mj-cs"/>
              </a:rPr>
            </a:br>
            <a:endParaRPr lang="en-US" sz="5800" b="1" kern="1200">
              <a:solidFill>
                <a:schemeClr val="tx1"/>
              </a:solidFill>
              <a:latin typeface="+mj-lt"/>
              <a:ea typeface="+mj-ea"/>
              <a:cs typeface="+mj-cs"/>
            </a:endParaRPr>
          </a:p>
        </p:txBody>
      </p:sp>
      <p:cxnSp>
        <p:nvCxnSpPr>
          <p:cNvPr id="12" name="Straight Connector 11">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203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83235-261D-068D-F2FD-6649A1E9EE47}"/>
              </a:ext>
            </a:extLst>
          </p:cNvPr>
          <p:cNvSpPr>
            <a:spLocks noGrp="1"/>
          </p:cNvSpPr>
          <p:nvPr>
            <p:ph type="title"/>
          </p:nvPr>
        </p:nvSpPr>
        <p:spPr>
          <a:xfrm>
            <a:off x="640080" y="1434438"/>
            <a:ext cx="2983229" cy="2612976"/>
          </a:xfrm>
        </p:spPr>
        <p:txBody>
          <a:bodyPr vert="horz" lIns="91440" tIns="45720" rIns="91440" bIns="45720" rtlCol="0" anchor="t">
            <a:normAutofit/>
          </a:bodyPr>
          <a:lstStyle/>
          <a:p>
            <a:pPr>
              <a:lnSpc>
                <a:spcPct val="90000"/>
              </a:lnSpc>
            </a:pPr>
            <a:r>
              <a:rPr lang="en-US" sz="4400" i="0">
                <a:effectLst/>
              </a:rPr>
              <a:t>1. Age vs. Survival:</a:t>
            </a:r>
            <a:br>
              <a:rPr lang="en-US" sz="4400" i="0">
                <a:effectLst/>
              </a:rPr>
            </a:br>
            <a:br>
              <a:rPr lang="en-US" sz="4400" i="0">
                <a:effectLst/>
              </a:rPr>
            </a:br>
            <a:endParaRPr lang="en-US" sz="4400"/>
          </a:p>
        </p:txBody>
      </p:sp>
      <p:pic>
        <p:nvPicPr>
          <p:cNvPr id="5" name="Content Placeholder 4" descr="A graph with a bar and text&#10;&#10;AI-generated content may be incorrect.">
            <a:extLst>
              <a:ext uri="{FF2B5EF4-FFF2-40B4-BE49-F238E27FC236}">
                <a16:creationId xmlns:a16="http://schemas.microsoft.com/office/drawing/2014/main" id="{16EF34A6-00BB-5122-B536-6CE3235224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9100" y="1348720"/>
            <a:ext cx="7290648" cy="4100989"/>
          </a:xfrm>
          <a:prstGeom prst="rect">
            <a:avLst/>
          </a:prstGeom>
        </p:spPr>
      </p:pic>
      <p:cxnSp>
        <p:nvCxnSpPr>
          <p:cNvPr id="14" name="Straight Connector 13">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735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C18450-8B1D-79DB-09C6-34AF3C973DD5}"/>
              </a:ext>
            </a:extLst>
          </p:cNvPr>
          <p:cNvSpPr>
            <a:spLocks noGrp="1"/>
          </p:cNvSpPr>
          <p:nvPr>
            <p:ph type="title"/>
          </p:nvPr>
        </p:nvSpPr>
        <p:spPr>
          <a:xfrm>
            <a:off x="640080" y="1434438"/>
            <a:ext cx="2983229" cy="2612976"/>
          </a:xfrm>
        </p:spPr>
        <p:txBody>
          <a:bodyPr vert="horz" lIns="91440" tIns="45720" rIns="91440" bIns="45720" rtlCol="0" anchor="t">
            <a:normAutofit/>
          </a:bodyPr>
          <a:lstStyle/>
          <a:p>
            <a:pPr>
              <a:lnSpc>
                <a:spcPct val="90000"/>
              </a:lnSpc>
            </a:pPr>
            <a:r>
              <a:rPr lang="en-US" sz="4400" i="0">
                <a:effectLst/>
              </a:rPr>
              <a:t>2. Axillary Nodes vs. Survival:</a:t>
            </a:r>
            <a:br>
              <a:rPr lang="en-US" sz="4400" i="0">
                <a:effectLst/>
              </a:rPr>
            </a:br>
            <a:endParaRPr lang="en-US" sz="4400"/>
          </a:p>
        </p:txBody>
      </p:sp>
      <p:pic>
        <p:nvPicPr>
          <p:cNvPr id="5" name="Content Placeholder 4" descr="A graph with a line and a line">
            <a:extLst>
              <a:ext uri="{FF2B5EF4-FFF2-40B4-BE49-F238E27FC236}">
                <a16:creationId xmlns:a16="http://schemas.microsoft.com/office/drawing/2014/main" id="{5D9CCF97-B161-F26A-AEB5-E7CDD7807F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9100" y="1299413"/>
            <a:ext cx="7290648" cy="4388156"/>
          </a:xfrm>
          <a:prstGeom prst="rect">
            <a:avLst/>
          </a:prstGeom>
        </p:spPr>
      </p:pic>
      <p:cxnSp>
        <p:nvCxnSpPr>
          <p:cNvPr id="14" name="Straight Connector 13">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916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3F5926-FDCB-8D83-22E9-C535363FF3D1}"/>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4100" i="0">
                <a:effectLst/>
              </a:rPr>
              <a:t>3. Operation Year vs. Survival:</a:t>
            </a:r>
            <a:br>
              <a:rPr lang="en-US" sz="4100" i="0">
                <a:effectLst/>
              </a:rPr>
            </a:br>
            <a:endParaRPr lang="en-US" sz="4100"/>
          </a:p>
        </p:txBody>
      </p:sp>
      <p:pic>
        <p:nvPicPr>
          <p:cNvPr id="5" name="Content Placeholder 4" descr="A graph with blue lines&#10;&#10;AI-generated content may be incorrect.">
            <a:extLst>
              <a:ext uri="{FF2B5EF4-FFF2-40B4-BE49-F238E27FC236}">
                <a16:creationId xmlns:a16="http://schemas.microsoft.com/office/drawing/2014/main" id="{B4F8ED71-0B69-584C-3AA8-BA9FD64F69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9100" y="938464"/>
            <a:ext cx="7290648" cy="4749104"/>
          </a:xfrm>
          <a:prstGeom prst="rect">
            <a:avLst/>
          </a:prstGeom>
        </p:spPr>
      </p:pic>
      <p:cxnSp>
        <p:nvCxnSpPr>
          <p:cNvPr id="14" name="Straight Connector 13">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530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qua and green fractal background like floral petal">
            <a:extLst>
              <a:ext uri="{FF2B5EF4-FFF2-40B4-BE49-F238E27FC236}">
                <a16:creationId xmlns:a16="http://schemas.microsoft.com/office/drawing/2014/main" id="{720F538C-B7B0-672E-29B0-1FD8813082CE}"/>
              </a:ext>
            </a:extLst>
          </p:cNvPr>
          <p:cNvPicPr>
            <a:picLocks noChangeAspect="1"/>
          </p:cNvPicPr>
          <p:nvPr/>
        </p:nvPicPr>
        <p:blipFill>
          <a:blip r:embed="rId2"/>
          <a:srcRect t="8747" b="16253"/>
          <a:stretch/>
        </p:blipFill>
        <p:spPr>
          <a:xfrm>
            <a:off x="20" y="10"/>
            <a:ext cx="12191979" cy="6857989"/>
          </a:xfrm>
          <a:prstGeom prst="rect">
            <a:avLst/>
          </a:prstGeom>
        </p:spPr>
      </p:pic>
      <p:sp>
        <p:nvSpPr>
          <p:cNvPr id="22" name="Rectangle 21">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E2B90-E557-9E9D-E69C-8A99B7749E9F}"/>
              </a:ext>
            </a:extLst>
          </p:cNvPr>
          <p:cNvSpPr>
            <a:spLocks noGrp="1"/>
          </p:cNvSpPr>
          <p:nvPr>
            <p:ph type="title"/>
          </p:nvPr>
        </p:nvSpPr>
        <p:spPr>
          <a:xfrm>
            <a:off x="640080" y="914400"/>
            <a:ext cx="4892948" cy="3427867"/>
          </a:xfrm>
        </p:spPr>
        <p:txBody>
          <a:bodyPr vert="horz" lIns="91440" tIns="45720" rIns="91440" bIns="45720" rtlCol="0" anchor="t">
            <a:normAutofit/>
          </a:bodyPr>
          <a:lstStyle/>
          <a:p>
            <a:r>
              <a:rPr lang="en-US" sz="5400" b="1" i="0" kern="1200" dirty="0">
                <a:solidFill>
                  <a:srgbClr val="FFFFFF"/>
                </a:solidFill>
                <a:effectLst/>
                <a:latin typeface="+mj-lt"/>
                <a:ea typeface="+mj-ea"/>
                <a:cs typeface="+mj-cs"/>
              </a:rPr>
              <a:t>Visualizations:</a:t>
            </a:r>
            <a:br>
              <a:rPr lang="en-US" sz="5400" b="1" i="0" kern="1200" dirty="0">
                <a:solidFill>
                  <a:srgbClr val="FFFFFF"/>
                </a:solidFill>
                <a:effectLst/>
                <a:latin typeface="+mj-lt"/>
                <a:ea typeface="+mj-ea"/>
                <a:cs typeface="+mj-cs"/>
              </a:rPr>
            </a:br>
            <a:br>
              <a:rPr lang="en-US" sz="5400" b="1" i="0" kern="1200" dirty="0">
                <a:solidFill>
                  <a:srgbClr val="FFFFFF"/>
                </a:solidFill>
                <a:effectLst/>
                <a:latin typeface="+mj-lt"/>
                <a:ea typeface="+mj-ea"/>
                <a:cs typeface="+mj-cs"/>
              </a:rPr>
            </a:br>
            <a:endParaRPr lang="en-US" sz="5400" b="1" kern="1200" dirty="0">
              <a:solidFill>
                <a:srgbClr val="FFFFFF"/>
              </a:solidFill>
              <a:latin typeface="+mj-lt"/>
              <a:ea typeface="+mj-ea"/>
              <a:cs typeface="+mj-cs"/>
            </a:endParaRPr>
          </a:p>
        </p:txBody>
      </p:sp>
      <p:cxnSp>
        <p:nvCxnSpPr>
          <p:cNvPr id="24" name="Straight Connector 23">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3959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90B3A-2B64-521D-C178-BCC4940024B4}"/>
              </a:ext>
            </a:extLst>
          </p:cNvPr>
          <p:cNvSpPr>
            <a:spLocks noGrp="1"/>
          </p:cNvSpPr>
          <p:nvPr>
            <p:ph type="title"/>
          </p:nvPr>
        </p:nvSpPr>
        <p:spPr>
          <a:xfrm>
            <a:off x="8625915" y="1006933"/>
            <a:ext cx="2982141" cy="2643264"/>
          </a:xfrm>
        </p:spPr>
        <p:txBody>
          <a:bodyPr vert="horz" lIns="91440" tIns="45720" rIns="91440" bIns="45720" rtlCol="0" anchor="b">
            <a:normAutofit/>
          </a:bodyPr>
          <a:lstStyle/>
          <a:p>
            <a:pPr>
              <a:lnSpc>
                <a:spcPct val="90000"/>
              </a:lnSpc>
            </a:pPr>
            <a:r>
              <a:rPr lang="en-US" sz="4100" i="0">
                <a:effectLst/>
              </a:rPr>
              <a:t>Histograms:</a:t>
            </a:r>
            <a:br>
              <a:rPr lang="en-US" sz="4100" i="0">
                <a:effectLst/>
              </a:rPr>
            </a:br>
            <a:br>
              <a:rPr lang="en-US" sz="4100" i="0">
                <a:effectLst/>
              </a:rPr>
            </a:br>
            <a:endParaRPr lang="en-US" sz="4100"/>
          </a:p>
        </p:txBody>
      </p:sp>
      <p:pic>
        <p:nvPicPr>
          <p:cNvPr id="5" name="Content Placeholder 4" descr="A graph with numbers and lines">
            <a:extLst>
              <a:ext uri="{FF2B5EF4-FFF2-40B4-BE49-F238E27FC236}">
                <a16:creationId xmlns:a16="http://schemas.microsoft.com/office/drawing/2014/main" id="{C02DCAE9-B9C4-2CDF-B800-E9E376D60C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991" y="896933"/>
            <a:ext cx="7683988" cy="5109852"/>
          </a:xfrm>
          <a:prstGeom prst="rect">
            <a:avLst/>
          </a:prstGeom>
        </p:spPr>
      </p:pic>
      <p:cxnSp>
        <p:nvCxnSpPr>
          <p:cNvPr id="14" name="Straight Connector 13">
            <a:extLst>
              <a:ext uri="{FF2B5EF4-FFF2-40B4-BE49-F238E27FC236}">
                <a16:creationId xmlns:a16="http://schemas.microsoft.com/office/drawing/2014/main" id="{87534CB3-4CA5-DDD2-D519-C4A714A689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16943" y="3999192"/>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824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12A03-3E2E-CD4F-A744-91231FD7B938}"/>
              </a:ext>
            </a:extLst>
          </p:cNvPr>
          <p:cNvSpPr>
            <a:spLocks noGrp="1"/>
          </p:cNvSpPr>
          <p:nvPr>
            <p:ph type="title"/>
          </p:nvPr>
        </p:nvSpPr>
        <p:spPr>
          <a:xfrm>
            <a:off x="8625915" y="1006933"/>
            <a:ext cx="2982141" cy="2643264"/>
          </a:xfrm>
        </p:spPr>
        <p:txBody>
          <a:bodyPr vert="horz" lIns="91440" tIns="45720" rIns="91440" bIns="45720" rtlCol="0" anchor="b">
            <a:normAutofit/>
          </a:bodyPr>
          <a:lstStyle/>
          <a:p>
            <a:r>
              <a:rPr lang="en-US" sz="4400" i="0" dirty="0">
                <a:effectLst/>
              </a:rPr>
              <a:t>Boxplots:</a:t>
            </a:r>
            <a:br>
              <a:rPr lang="en-US" sz="4400" i="0" dirty="0">
                <a:effectLst/>
              </a:rPr>
            </a:br>
            <a:br>
              <a:rPr lang="en-US" sz="4400" i="0" dirty="0">
                <a:effectLst/>
              </a:rPr>
            </a:br>
            <a:endParaRPr lang="en-US" sz="4400" dirty="0"/>
          </a:p>
        </p:txBody>
      </p:sp>
      <p:pic>
        <p:nvPicPr>
          <p:cNvPr id="5" name="Content Placeholder 4" descr="A graph with a blue rectangular bar&#10;&#10;AI-generated content may be incorrect.">
            <a:extLst>
              <a:ext uri="{FF2B5EF4-FFF2-40B4-BE49-F238E27FC236}">
                <a16:creationId xmlns:a16="http://schemas.microsoft.com/office/drawing/2014/main" id="{B6732DCA-D774-CBFE-1C4B-B3D23FC2AC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8322" y="809596"/>
            <a:ext cx="7549325" cy="5284527"/>
          </a:xfrm>
          <a:prstGeom prst="rect">
            <a:avLst/>
          </a:prstGeom>
        </p:spPr>
      </p:pic>
      <p:cxnSp>
        <p:nvCxnSpPr>
          <p:cNvPr id="14" name="Straight Connector 13">
            <a:extLst>
              <a:ext uri="{FF2B5EF4-FFF2-40B4-BE49-F238E27FC236}">
                <a16:creationId xmlns:a16="http://schemas.microsoft.com/office/drawing/2014/main" id="{87534CB3-4CA5-DDD2-D519-C4A714A689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16943" y="3999192"/>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542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8F548-9F07-F4F2-E872-99CEA6F98577}"/>
              </a:ext>
            </a:extLst>
          </p:cNvPr>
          <p:cNvSpPr>
            <a:spLocks noGrp="1"/>
          </p:cNvSpPr>
          <p:nvPr>
            <p:ph type="title"/>
          </p:nvPr>
        </p:nvSpPr>
        <p:spPr>
          <a:xfrm>
            <a:off x="8625915" y="1006933"/>
            <a:ext cx="2982141" cy="2643264"/>
          </a:xfrm>
        </p:spPr>
        <p:txBody>
          <a:bodyPr vert="horz" lIns="91440" tIns="45720" rIns="91440" bIns="45720" rtlCol="0" anchor="b">
            <a:normAutofit/>
          </a:bodyPr>
          <a:lstStyle/>
          <a:p>
            <a:r>
              <a:rPr lang="en-US" sz="4400" i="0">
                <a:effectLst/>
              </a:rPr>
              <a:t>Heatmaps:</a:t>
            </a:r>
            <a:br>
              <a:rPr lang="en-US" sz="4400" i="0">
                <a:effectLst/>
              </a:rPr>
            </a:br>
            <a:endParaRPr lang="en-US" sz="4400"/>
          </a:p>
        </p:txBody>
      </p:sp>
      <p:pic>
        <p:nvPicPr>
          <p:cNvPr id="5" name="Content Placeholder 4" descr="A graph of different colored squares&#10;&#10;AI-generated content may be incorrect.">
            <a:extLst>
              <a:ext uri="{FF2B5EF4-FFF2-40B4-BE49-F238E27FC236}">
                <a16:creationId xmlns:a16="http://schemas.microsoft.com/office/drawing/2014/main" id="{2A3CED6B-554F-E745-533A-3DB83B2BB7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991" y="868118"/>
            <a:ext cx="7683988" cy="5167482"/>
          </a:xfrm>
          <a:prstGeom prst="rect">
            <a:avLst/>
          </a:prstGeom>
        </p:spPr>
      </p:pic>
      <p:cxnSp>
        <p:nvCxnSpPr>
          <p:cNvPr id="14" name="Straight Connector 13">
            <a:extLst>
              <a:ext uri="{FF2B5EF4-FFF2-40B4-BE49-F238E27FC236}">
                <a16:creationId xmlns:a16="http://schemas.microsoft.com/office/drawing/2014/main" id="{87534CB3-4CA5-DDD2-D519-C4A714A689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16943" y="3999192"/>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467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holding hands">
            <a:extLst>
              <a:ext uri="{FF2B5EF4-FFF2-40B4-BE49-F238E27FC236}">
                <a16:creationId xmlns:a16="http://schemas.microsoft.com/office/drawing/2014/main" id="{F03CC83A-A4CF-A838-15AF-92F1E9C0358F}"/>
              </a:ext>
            </a:extLst>
          </p:cNvPr>
          <p:cNvPicPr>
            <a:picLocks noChangeAspect="1"/>
          </p:cNvPicPr>
          <p:nvPr/>
        </p:nvPicPr>
        <p:blipFill>
          <a:blip r:embed="rId2"/>
          <a:srcRect l="14577" r="2419" b="2"/>
          <a:stretch/>
        </p:blipFill>
        <p:spPr>
          <a:xfrm>
            <a:off x="-1" y="914399"/>
            <a:ext cx="6657255" cy="5353523"/>
          </a:xfrm>
          <a:prstGeom prst="rect">
            <a:avLst/>
          </a:prstGeom>
        </p:spPr>
      </p:pic>
      <p:cxnSp>
        <p:nvCxnSpPr>
          <p:cNvPr id="11" name="Straight Connector 10">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F1CBFF-FB60-D929-9665-35ABAEE440B5}"/>
              </a:ext>
            </a:extLst>
          </p:cNvPr>
          <p:cNvSpPr>
            <a:spLocks noGrp="1"/>
          </p:cNvSpPr>
          <p:nvPr>
            <p:ph type="title"/>
          </p:nvPr>
        </p:nvSpPr>
        <p:spPr>
          <a:xfrm>
            <a:off x="7269904" y="914400"/>
            <a:ext cx="4261104" cy="1097280"/>
          </a:xfrm>
        </p:spPr>
        <p:txBody>
          <a:bodyPr anchor="t">
            <a:normAutofit/>
          </a:bodyPr>
          <a:lstStyle/>
          <a:p>
            <a:pPr>
              <a:lnSpc>
                <a:spcPct val="90000"/>
              </a:lnSpc>
            </a:pPr>
            <a:r>
              <a:rPr lang="en-US" sz="3600" b="1" i="0" dirty="0">
                <a:effectLst/>
                <a:latin typeface="-apple-system"/>
              </a:rPr>
              <a:t>Key Findings:</a:t>
            </a:r>
            <a:br>
              <a:rPr lang="en-US" sz="3600" b="1" i="0" dirty="0">
                <a:effectLst/>
                <a:latin typeface="-apple-system"/>
              </a:rPr>
            </a:br>
            <a:endParaRPr lang="en-US" sz="3600" dirty="0"/>
          </a:p>
        </p:txBody>
      </p:sp>
      <p:sp>
        <p:nvSpPr>
          <p:cNvPr id="3" name="Content Placeholder 2">
            <a:extLst>
              <a:ext uri="{FF2B5EF4-FFF2-40B4-BE49-F238E27FC236}">
                <a16:creationId xmlns:a16="http://schemas.microsoft.com/office/drawing/2014/main" id="{B72B30AC-B03D-2B00-BBA5-E69B033947D2}"/>
              </a:ext>
            </a:extLst>
          </p:cNvPr>
          <p:cNvSpPr>
            <a:spLocks noGrp="1"/>
          </p:cNvSpPr>
          <p:nvPr>
            <p:ph idx="1"/>
          </p:nvPr>
        </p:nvSpPr>
        <p:spPr>
          <a:xfrm>
            <a:off x="7269905" y="2176036"/>
            <a:ext cx="4261104" cy="4121887"/>
          </a:xfrm>
        </p:spPr>
        <p:txBody>
          <a:bodyPr>
            <a:normAutofit/>
          </a:bodyPr>
          <a:lstStyle/>
          <a:p>
            <a:pPr>
              <a:lnSpc>
                <a:spcPct val="110000"/>
              </a:lnSpc>
              <a:buFont typeface="Arial" panose="020B0604020202020204" pitchFamily="34" charset="0"/>
              <a:buChar char="•"/>
            </a:pPr>
            <a:r>
              <a:rPr lang="en-US" sz="1900" b="1" i="0" dirty="0">
                <a:effectLst/>
                <a:latin typeface="-apple-system"/>
              </a:rPr>
              <a:t>Age and axillary nodes</a:t>
            </a:r>
            <a:r>
              <a:rPr lang="en-US" sz="1900" b="0" i="0" dirty="0">
                <a:effectLst/>
                <a:latin typeface="-apple-system"/>
              </a:rPr>
              <a:t> are significant predictors of survival.</a:t>
            </a:r>
          </a:p>
          <a:p>
            <a:pPr>
              <a:lnSpc>
                <a:spcPct val="110000"/>
              </a:lnSpc>
              <a:buFont typeface="Arial" panose="020B0604020202020204" pitchFamily="34" charset="0"/>
              <a:buChar char="•"/>
            </a:pPr>
            <a:r>
              <a:rPr lang="en-US" sz="1900" b="0" i="0" dirty="0">
                <a:effectLst/>
                <a:latin typeface="-apple-system"/>
              </a:rPr>
              <a:t>Patients with </a:t>
            </a:r>
            <a:r>
              <a:rPr lang="en-US" sz="1900" b="1" i="0" dirty="0">
                <a:effectLst/>
                <a:latin typeface="-apple-system"/>
              </a:rPr>
              <a:t>fewer positive axillary nodes</a:t>
            </a:r>
            <a:r>
              <a:rPr lang="en-US" sz="1900" b="0" i="0" dirty="0">
                <a:effectLst/>
                <a:latin typeface="-apple-system"/>
              </a:rPr>
              <a:t> had better survival rates.</a:t>
            </a:r>
          </a:p>
          <a:p>
            <a:pPr>
              <a:lnSpc>
                <a:spcPct val="110000"/>
              </a:lnSpc>
              <a:buFont typeface="Arial" panose="020B0604020202020204" pitchFamily="34" charset="0"/>
              <a:buChar char="•"/>
            </a:pPr>
            <a:r>
              <a:rPr lang="en-US" sz="1900" b="1" i="0" dirty="0">
                <a:effectLst/>
                <a:latin typeface="-apple-system"/>
              </a:rPr>
              <a:t>Operation year</a:t>
            </a:r>
            <a:r>
              <a:rPr lang="en-US" sz="1900" b="0" i="0" dirty="0">
                <a:effectLst/>
                <a:latin typeface="-apple-system"/>
              </a:rPr>
              <a:t> had no significant influence on survival outcomes.</a:t>
            </a:r>
          </a:p>
          <a:p>
            <a:pPr>
              <a:lnSpc>
                <a:spcPct val="110000"/>
              </a:lnSpc>
              <a:buFont typeface="Arial" panose="020B0604020202020204" pitchFamily="34" charset="0"/>
              <a:buChar char="•"/>
            </a:pPr>
            <a:r>
              <a:rPr lang="en-US" sz="1900" b="0" i="0" dirty="0">
                <a:effectLst/>
                <a:latin typeface="-apple-system"/>
              </a:rPr>
              <a:t>There is a </a:t>
            </a:r>
            <a:r>
              <a:rPr lang="en-US" sz="1900" b="1" i="0" dirty="0">
                <a:effectLst/>
                <a:latin typeface="-apple-system"/>
              </a:rPr>
              <a:t>class imbalance</a:t>
            </a:r>
            <a:r>
              <a:rPr lang="en-US" sz="1900" b="0" i="0" dirty="0">
                <a:effectLst/>
                <a:latin typeface="-apple-system"/>
              </a:rPr>
              <a:t> in the target variable, with more patients surviving than not.</a:t>
            </a:r>
          </a:p>
          <a:p>
            <a:pPr>
              <a:lnSpc>
                <a:spcPct val="110000"/>
              </a:lnSpc>
            </a:pPr>
            <a:br>
              <a:rPr lang="en-US" sz="1900" dirty="0"/>
            </a:br>
            <a:endParaRPr lang="en-US" sz="1900" dirty="0"/>
          </a:p>
        </p:txBody>
      </p:sp>
    </p:spTree>
    <p:extLst>
      <p:ext uri="{BB962C8B-B14F-4D97-AF65-F5344CB8AC3E}">
        <p14:creationId xmlns:p14="http://schemas.microsoft.com/office/powerpoint/2010/main" val="176533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F3E61-3444-D4A9-41D6-03DB88D2F011}"/>
              </a:ext>
            </a:extLst>
          </p:cNvPr>
          <p:cNvSpPr>
            <a:spLocks noGrp="1"/>
          </p:cNvSpPr>
          <p:nvPr>
            <p:ph type="title"/>
          </p:nvPr>
        </p:nvSpPr>
        <p:spPr>
          <a:xfrm>
            <a:off x="640079" y="1371601"/>
            <a:ext cx="10890929" cy="1097280"/>
          </a:xfrm>
        </p:spPr>
        <p:txBody>
          <a:bodyPr anchor="t">
            <a:normAutofit/>
          </a:bodyPr>
          <a:lstStyle/>
          <a:p>
            <a:pPr>
              <a:lnSpc>
                <a:spcPct val="90000"/>
              </a:lnSpc>
            </a:pPr>
            <a:r>
              <a:rPr lang="en-US" sz="3400" b="1" i="0">
                <a:effectLst/>
                <a:latin typeface="-apple-system"/>
              </a:rPr>
              <a:t>7. Conclusion</a:t>
            </a:r>
            <a:br>
              <a:rPr lang="en-US" sz="3400" b="1" i="0">
                <a:effectLst/>
                <a:latin typeface="-apple-system"/>
              </a:rPr>
            </a:br>
            <a:endParaRPr lang="en-US" sz="3400"/>
          </a:p>
        </p:txBody>
      </p:sp>
      <p:sp>
        <p:nvSpPr>
          <p:cNvPr id="3" name="Content Placeholder 2">
            <a:extLst>
              <a:ext uri="{FF2B5EF4-FFF2-40B4-BE49-F238E27FC236}">
                <a16:creationId xmlns:a16="http://schemas.microsoft.com/office/drawing/2014/main" id="{593BC87C-3F2B-B630-A1C2-93933F999F2D}"/>
              </a:ext>
            </a:extLst>
          </p:cNvPr>
          <p:cNvSpPr>
            <a:spLocks noGrp="1"/>
          </p:cNvSpPr>
          <p:nvPr>
            <p:ph idx="1"/>
          </p:nvPr>
        </p:nvSpPr>
        <p:spPr>
          <a:xfrm>
            <a:off x="640079" y="2633472"/>
            <a:ext cx="10890929" cy="3666744"/>
          </a:xfrm>
        </p:spPr>
        <p:txBody>
          <a:bodyPr>
            <a:normAutofit/>
          </a:bodyPr>
          <a:lstStyle/>
          <a:p>
            <a:r>
              <a:rPr lang="en-US" b="0" i="0" dirty="0">
                <a:effectLst/>
                <a:latin typeface="-apple-system"/>
              </a:rPr>
              <a:t>This analysis reveals that the </a:t>
            </a:r>
            <a:r>
              <a:rPr lang="en-US" b="1" i="0" dirty="0">
                <a:effectLst/>
                <a:latin typeface="-apple-system"/>
              </a:rPr>
              <a:t>number of positive axillary nodes</a:t>
            </a:r>
            <a:r>
              <a:rPr lang="en-US" b="0" i="0" dirty="0">
                <a:effectLst/>
                <a:latin typeface="-apple-system"/>
              </a:rPr>
              <a:t> is the most critical factor in predicting breast cancer survival post-surgery. Younger patients also show better survival rates, while the year of operation does not significantly affect outcomes.</a:t>
            </a:r>
            <a:endParaRPr lang="en-US" dirty="0"/>
          </a:p>
        </p:txBody>
      </p:sp>
      <p:cxnSp>
        <p:nvCxnSpPr>
          <p:cNvPr id="10" name="Straight Connector 9">
            <a:extLst>
              <a:ext uri="{FF2B5EF4-FFF2-40B4-BE49-F238E27FC236}">
                <a16:creationId xmlns:a16="http://schemas.microsoft.com/office/drawing/2014/main" id="{EB1E2835-13A9-CE41-5BA6-8BF45C9EE0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520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C63216-242B-C2BD-93B2-52C376773BEF}"/>
              </a:ext>
            </a:extLst>
          </p:cNvPr>
          <p:cNvSpPr>
            <a:spLocks noGrp="1"/>
          </p:cNvSpPr>
          <p:nvPr>
            <p:ph type="title"/>
          </p:nvPr>
        </p:nvSpPr>
        <p:spPr>
          <a:xfrm>
            <a:off x="640080" y="914399"/>
            <a:ext cx="3000587" cy="4160520"/>
          </a:xfrm>
        </p:spPr>
        <p:txBody>
          <a:bodyPr anchor="t">
            <a:normAutofit/>
          </a:bodyPr>
          <a:lstStyle/>
          <a:p>
            <a:r>
              <a:rPr lang="en-US" sz="3600" b="1" i="0">
                <a:effectLst/>
                <a:latin typeface="-apple-system"/>
              </a:rPr>
              <a:t>2. Business Understanding</a:t>
            </a:r>
            <a:br>
              <a:rPr lang="en-US" sz="3600" b="1" i="0">
                <a:effectLst/>
                <a:latin typeface="-apple-system"/>
              </a:rPr>
            </a:br>
            <a:endParaRPr lang="en-US" sz="3600"/>
          </a:p>
        </p:txBody>
      </p:sp>
      <p:cxnSp>
        <p:nvCxnSpPr>
          <p:cNvPr id="11" name="Straight Connector 10">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0B9BE94-4593-4301-96CF-5F29C035606C}"/>
              </a:ext>
            </a:extLst>
          </p:cNvPr>
          <p:cNvGraphicFramePr>
            <a:graphicFrameLocks noGrp="1"/>
          </p:cNvGraphicFramePr>
          <p:nvPr>
            <p:ph idx="1"/>
            <p:extLst>
              <p:ext uri="{D42A27DB-BD31-4B8C-83A1-F6EECF244321}">
                <p14:modId xmlns:p14="http://schemas.microsoft.com/office/powerpoint/2010/main" val="4108173552"/>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7541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50D484-419E-4CDB-1705-DC5FD3644647}"/>
              </a:ext>
            </a:extLst>
          </p:cNvPr>
          <p:cNvSpPr>
            <a:spLocks noGrp="1"/>
          </p:cNvSpPr>
          <p:nvPr>
            <p:ph type="title"/>
          </p:nvPr>
        </p:nvSpPr>
        <p:spPr>
          <a:xfrm>
            <a:off x="640079" y="570750"/>
            <a:ext cx="10890929" cy="1387934"/>
          </a:xfrm>
        </p:spPr>
        <p:txBody>
          <a:bodyPr anchor="b">
            <a:normAutofit/>
          </a:bodyPr>
          <a:lstStyle/>
          <a:p>
            <a:r>
              <a:rPr lang="en-US" i="0">
                <a:effectLst/>
                <a:latin typeface="-apple-system"/>
              </a:rPr>
              <a:t>Key takeaways:</a:t>
            </a:r>
            <a:endParaRPr lang="en-US" dirty="0"/>
          </a:p>
        </p:txBody>
      </p:sp>
      <p:cxnSp>
        <p:nvCxnSpPr>
          <p:cNvPr id="14" name="Straight Connector 13">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598002D5-519D-2642-C898-3FE8C914AA9B}"/>
              </a:ext>
            </a:extLst>
          </p:cNvPr>
          <p:cNvGraphicFramePr>
            <a:graphicFrameLocks noGrp="1"/>
          </p:cNvGraphicFramePr>
          <p:nvPr>
            <p:ph idx="1"/>
            <p:extLst>
              <p:ext uri="{D42A27DB-BD31-4B8C-83A1-F6EECF244321}">
                <p14:modId xmlns:p14="http://schemas.microsoft.com/office/powerpoint/2010/main" val="3793605328"/>
              </p:ext>
            </p:extLst>
          </p:nvPr>
        </p:nvGraphicFramePr>
        <p:xfrm>
          <a:off x="640079" y="2559050"/>
          <a:ext cx="10890929" cy="373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8821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Wood human figure">
            <a:extLst>
              <a:ext uri="{FF2B5EF4-FFF2-40B4-BE49-F238E27FC236}">
                <a16:creationId xmlns:a16="http://schemas.microsoft.com/office/drawing/2014/main" id="{31797BD9-ABEB-F7CC-57F4-3B678ACB9BEE}"/>
              </a:ext>
            </a:extLst>
          </p:cNvPr>
          <p:cNvPicPr>
            <a:picLocks noChangeAspect="1"/>
          </p:cNvPicPr>
          <p:nvPr/>
        </p:nvPicPr>
        <p:blipFill>
          <a:blip r:embed="rId2">
            <a:alphaModFix/>
          </a:blip>
          <a:srcRect b="15731"/>
          <a:stretch/>
        </p:blipFill>
        <p:spPr>
          <a:xfrm>
            <a:off x="-1" y="10"/>
            <a:ext cx="12191999" cy="6857985"/>
          </a:xfrm>
          <a:prstGeom prst="rect">
            <a:avLst/>
          </a:prstGeom>
        </p:spPr>
      </p:pic>
      <p:sp>
        <p:nvSpPr>
          <p:cNvPr id="22" name="Rectangle 21">
            <a:extLst>
              <a:ext uri="{FF2B5EF4-FFF2-40B4-BE49-F238E27FC236}">
                <a16:creationId xmlns:a16="http://schemas.microsoft.com/office/drawing/2014/main" id="{D50741CA-59A3-4426-8205-D763C968E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9B428-3F6B-1AAC-BF0D-98B10978B020}"/>
              </a:ext>
            </a:extLst>
          </p:cNvPr>
          <p:cNvSpPr>
            <a:spLocks noGrp="1"/>
          </p:cNvSpPr>
          <p:nvPr>
            <p:ph type="title"/>
          </p:nvPr>
        </p:nvSpPr>
        <p:spPr>
          <a:xfrm>
            <a:off x="914400" y="2583874"/>
            <a:ext cx="5296829" cy="2884767"/>
          </a:xfrm>
        </p:spPr>
        <p:txBody>
          <a:bodyPr vert="horz" lIns="91440" tIns="45720" rIns="91440" bIns="45720" rtlCol="0" anchor="b">
            <a:normAutofit/>
          </a:bodyPr>
          <a:lstStyle/>
          <a:p>
            <a:pPr>
              <a:lnSpc>
                <a:spcPct val="90000"/>
              </a:lnSpc>
            </a:pPr>
            <a:r>
              <a:rPr lang="en-US" sz="4600" i="0" kern="1200" dirty="0">
                <a:solidFill>
                  <a:srgbClr val="FFFFFF"/>
                </a:solidFill>
                <a:effectLst/>
                <a:latin typeface="+mj-lt"/>
                <a:ea typeface="+mj-ea"/>
                <a:cs typeface="+mj-cs"/>
              </a:rPr>
              <a:t>8. Recommendations</a:t>
            </a:r>
            <a:br>
              <a:rPr lang="en-US" sz="4600" b="1" i="0" kern="1200" dirty="0">
                <a:solidFill>
                  <a:srgbClr val="FFFFFF"/>
                </a:solidFill>
                <a:effectLst/>
                <a:latin typeface="+mj-lt"/>
                <a:ea typeface="+mj-ea"/>
                <a:cs typeface="+mj-cs"/>
              </a:rPr>
            </a:br>
            <a:endParaRPr lang="en-US" sz="4600" b="1" kern="1200" dirty="0">
              <a:solidFill>
                <a:srgbClr val="FFFFFF"/>
              </a:solidFill>
              <a:latin typeface="+mj-lt"/>
              <a:ea typeface="+mj-ea"/>
              <a:cs typeface="+mj-cs"/>
            </a:endParaRPr>
          </a:p>
        </p:txBody>
      </p:sp>
      <p:cxnSp>
        <p:nvCxnSpPr>
          <p:cNvPr id="24" name="Straight Connector 23">
            <a:extLst>
              <a:ext uri="{FF2B5EF4-FFF2-40B4-BE49-F238E27FC236}">
                <a16:creationId xmlns:a16="http://schemas.microsoft.com/office/drawing/2014/main" id="{B05D162C-996E-4B39-A3EF-DB9D0EEF2E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5832424"/>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0181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2F3FE8-E11F-14A8-450C-BED784AF8049}"/>
              </a:ext>
            </a:extLst>
          </p:cNvPr>
          <p:cNvSpPr>
            <a:spLocks noGrp="1"/>
          </p:cNvSpPr>
          <p:nvPr>
            <p:ph type="title"/>
          </p:nvPr>
        </p:nvSpPr>
        <p:spPr>
          <a:xfrm>
            <a:off x="640080" y="1371600"/>
            <a:ext cx="2652779" cy="4150811"/>
          </a:xfrm>
        </p:spPr>
        <p:txBody>
          <a:bodyPr>
            <a:normAutofit/>
          </a:bodyPr>
          <a:lstStyle/>
          <a:p>
            <a:r>
              <a:rPr lang="en-US" sz="2400" b="1" i="0">
                <a:effectLst/>
                <a:latin typeface="-apple-system"/>
              </a:rPr>
              <a:t>Business-Focused Recommendations:</a:t>
            </a:r>
            <a:br>
              <a:rPr lang="en-US" sz="2400" b="1" i="0">
                <a:effectLst/>
                <a:latin typeface="-apple-system"/>
              </a:rPr>
            </a:br>
            <a:br>
              <a:rPr lang="en-US" sz="2400" b="0" i="0">
                <a:effectLst/>
                <a:latin typeface="-apple-system"/>
              </a:rPr>
            </a:br>
            <a:endParaRPr lang="en-US" sz="2400"/>
          </a:p>
        </p:txBody>
      </p:sp>
      <p:cxnSp>
        <p:nvCxnSpPr>
          <p:cNvPr id="11" name="Straight Connector 10">
            <a:extLst>
              <a:ext uri="{FF2B5EF4-FFF2-40B4-BE49-F238E27FC236}">
                <a16:creationId xmlns:a16="http://schemas.microsoft.com/office/drawing/2014/main" id="{1A85A180-17F0-9F5F-51D9-6D242E7884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EBC48F8-E563-46FC-69A5-539E35FC4056}"/>
              </a:ext>
            </a:extLst>
          </p:cNvPr>
          <p:cNvGraphicFramePr>
            <a:graphicFrameLocks noGrp="1"/>
          </p:cNvGraphicFramePr>
          <p:nvPr>
            <p:ph idx="1"/>
            <p:extLst>
              <p:ext uri="{D42A27DB-BD31-4B8C-83A1-F6EECF244321}">
                <p14:modId xmlns:p14="http://schemas.microsoft.com/office/powerpoint/2010/main" val="2220284322"/>
              </p:ext>
            </p:extLst>
          </p:nvPr>
        </p:nvGraphicFramePr>
        <p:xfrm>
          <a:off x="4045291" y="1371600"/>
          <a:ext cx="7485718" cy="4926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0096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A19C1-70E6-60A1-1E6F-02B3BEE3269A}"/>
              </a:ext>
            </a:extLst>
          </p:cNvPr>
          <p:cNvSpPr>
            <a:spLocks noGrp="1"/>
          </p:cNvSpPr>
          <p:nvPr>
            <p:ph type="title"/>
          </p:nvPr>
        </p:nvSpPr>
        <p:spPr>
          <a:xfrm>
            <a:off x="914400" y="1371600"/>
            <a:ext cx="10360152" cy="1139911"/>
          </a:xfrm>
        </p:spPr>
        <p:txBody>
          <a:bodyPr>
            <a:normAutofit/>
          </a:bodyPr>
          <a:lstStyle/>
          <a:p>
            <a:pPr>
              <a:lnSpc>
                <a:spcPct val="90000"/>
              </a:lnSpc>
            </a:pPr>
            <a:r>
              <a:rPr lang="en-US" sz="3700" b="1" i="0">
                <a:effectLst/>
                <a:latin typeface="-apple-system"/>
              </a:rPr>
              <a:t>Technical Recommendations:</a:t>
            </a:r>
            <a:br>
              <a:rPr lang="en-US" sz="3700" b="1" i="0">
                <a:effectLst/>
                <a:latin typeface="-apple-system"/>
              </a:rPr>
            </a:br>
            <a:endParaRPr lang="en-US" sz="3700"/>
          </a:p>
        </p:txBody>
      </p:sp>
      <p:cxnSp>
        <p:nvCxnSpPr>
          <p:cNvPr id="18" name="Straight Connector 17">
            <a:extLst>
              <a:ext uri="{FF2B5EF4-FFF2-40B4-BE49-F238E27FC236}">
                <a16:creationId xmlns:a16="http://schemas.microsoft.com/office/drawing/2014/main" id="{B9C96FDC-E4C2-7D8A-44BA-572E7CD9E8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1585" y="1027306"/>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3074519C-BC67-A3CA-2417-B5DF8481B790}"/>
              </a:ext>
            </a:extLst>
          </p:cNvPr>
          <p:cNvGraphicFramePr>
            <a:graphicFrameLocks noGrp="1"/>
          </p:cNvGraphicFramePr>
          <p:nvPr>
            <p:ph idx="1"/>
            <p:extLst>
              <p:ext uri="{D42A27DB-BD31-4B8C-83A1-F6EECF244321}">
                <p14:modId xmlns:p14="http://schemas.microsoft.com/office/powerpoint/2010/main" val="4284878020"/>
              </p:ext>
            </p:extLst>
          </p:nvPr>
        </p:nvGraphicFramePr>
        <p:xfrm>
          <a:off x="914400" y="2607561"/>
          <a:ext cx="10363200" cy="36903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5759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erial view of a highway near the ocean">
            <a:extLst>
              <a:ext uri="{FF2B5EF4-FFF2-40B4-BE49-F238E27FC236}">
                <a16:creationId xmlns:a16="http://schemas.microsoft.com/office/drawing/2014/main" id="{2EB0C43C-451A-4D14-3A77-93570AD79CC2}"/>
              </a:ext>
            </a:extLst>
          </p:cNvPr>
          <p:cNvPicPr>
            <a:picLocks noChangeAspect="1"/>
          </p:cNvPicPr>
          <p:nvPr/>
        </p:nvPicPr>
        <p:blipFill>
          <a:blip r:embed="rId2">
            <a:alphaModFix amt="40000"/>
          </a:blip>
          <a:srcRect t="11835" b="13167"/>
          <a:stretch/>
        </p:blipFill>
        <p:spPr>
          <a:xfrm>
            <a:off x="20" y="152"/>
            <a:ext cx="12191980" cy="6857848"/>
          </a:xfrm>
          <a:prstGeom prst="rect">
            <a:avLst/>
          </a:prstGeom>
        </p:spPr>
      </p:pic>
      <p:sp>
        <p:nvSpPr>
          <p:cNvPr id="2" name="Title 1">
            <a:extLst>
              <a:ext uri="{FF2B5EF4-FFF2-40B4-BE49-F238E27FC236}">
                <a16:creationId xmlns:a16="http://schemas.microsoft.com/office/drawing/2014/main" id="{5FE5819D-28AE-61C2-9757-7B117273307E}"/>
              </a:ext>
            </a:extLst>
          </p:cNvPr>
          <p:cNvSpPr>
            <a:spLocks noGrp="1"/>
          </p:cNvSpPr>
          <p:nvPr>
            <p:ph type="ctrTitle"/>
          </p:nvPr>
        </p:nvSpPr>
        <p:spPr>
          <a:xfrm>
            <a:off x="640080" y="985233"/>
            <a:ext cx="5758628" cy="3355853"/>
          </a:xfrm>
        </p:spPr>
        <p:txBody>
          <a:bodyPr anchor="t">
            <a:normAutofit/>
          </a:bodyPr>
          <a:lstStyle/>
          <a:p>
            <a:r>
              <a:rPr lang="en-US" sz="6000">
                <a:solidFill>
                  <a:srgbClr val="FFFFFF"/>
                </a:solidFill>
              </a:rPr>
              <a:t>THANK YOU!</a:t>
            </a:r>
          </a:p>
        </p:txBody>
      </p:sp>
      <p:sp>
        <p:nvSpPr>
          <p:cNvPr id="3" name="Subtitle 2">
            <a:extLst>
              <a:ext uri="{FF2B5EF4-FFF2-40B4-BE49-F238E27FC236}">
                <a16:creationId xmlns:a16="http://schemas.microsoft.com/office/drawing/2014/main" id="{BBFDA94B-9DE9-7C9D-58F4-40D7D1CBE313}"/>
              </a:ext>
            </a:extLst>
          </p:cNvPr>
          <p:cNvSpPr>
            <a:spLocks noGrp="1"/>
          </p:cNvSpPr>
          <p:nvPr>
            <p:ph type="subTitle" idx="1"/>
          </p:nvPr>
        </p:nvSpPr>
        <p:spPr>
          <a:xfrm>
            <a:off x="640080" y="5251621"/>
            <a:ext cx="4439920" cy="1104721"/>
          </a:xfrm>
        </p:spPr>
        <p:txBody>
          <a:bodyPr anchor="t">
            <a:normAutofit/>
          </a:bodyPr>
          <a:lstStyle/>
          <a:p>
            <a:pPr>
              <a:lnSpc>
                <a:spcPct val="120000"/>
              </a:lnSpc>
            </a:pPr>
            <a:r>
              <a:rPr lang="en-US" sz="1100" dirty="0">
                <a:solidFill>
                  <a:srgbClr val="FFFFFF"/>
                </a:solidFill>
              </a:rPr>
              <a:t>EMAIL: </a:t>
            </a:r>
            <a:r>
              <a:rPr lang="en-US" sz="1100" dirty="0">
                <a:solidFill>
                  <a:srgbClr val="FFFFFF"/>
                </a:solidFill>
                <a:hlinkClick r:id="rId3"/>
              </a:rPr>
              <a:t>anguistak@gmail.com</a:t>
            </a:r>
            <a:endParaRPr lang="en-US" sz="1100" dirty="0">
              <a:solidFill>
                <a:srgbClr val="FFFFFF"/>
              </a:solidFill>
            </a:endParaRPr>
          </a:p>
          <a:p>
            <a:pPr>
              <a:lnSpc>
                <a:spcPct val="120000"/>
              </a:lnSpc>
            </a:pPr>
            <a:r>
              <a:rPr lang="en-US" sz="1100" dirty="0">
                <a:solidFill>
                  <a:srgbClr val="FFFFFF"/>
                </a:solidFill>
              </a:rPr>
              <a:t>Git hub: https://github.com/Anguista/Go-My-Code-Project</a:t>
            </a:r>
          </a:p>
        </p:txBody>
      </p:sp>
      <p:cxnSp>
        <p:nvCxnSpPr>
          <p:cNvPr id="18" name="Straight Connector 17">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721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5697D0-A020-8AF0-09F3-5E992DFC9F5C}"/>
              </a:ext>
            </a:extLst>
          </p:cNvPr>
          <p:cNvSpPr>
            <a:spLocks noGrp="1"/>
          </p:cNvSpPr>
          <p:nvPr>
            <p:ph type="title"/>
          </p:nvPr>
        </p:nvSpPr>
        <p:spPr>
          <a:xfrm>
            <a:off x="640080" y="914399"/>
            <a:ext cx="3000587" cy="4160520"/>
          </a:xfrm>
        </p:spPr>
        <p:txBody>
          <a:bodyPr anchor="t">
            <a:normAutofit/>
          </a:bodyPr>
          <a:lstStyle/>
          <a:p>
            <a:r>
              <a:rPr lang="en-US" sz="3600" b="1" i="0">
                <a:effectLst/>
                <a:latin typeface="-apple-system"/>
              </a:rPr>
              <a:t>Primary Objective:</a:t>
            </a:r>
            <a:endParaRPr lang="en-US" sz="3600"/>
          </a:p>
        </p:txBody>
      </p:sp>
      <p:cxnSp>
        <p:nvCxnSpPr>
          <p:cNvPr id="18" name="Straight Connector 17">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30082F9-2CEB-D225-13E5-D926211B04D4}"/>
              </a:ext>
            </a:extLst>
          </p:cNvPr>
          <p:cNvGraphicFramePr>
            <a:graphicFrameLocks noGrp="1"/>
          </p:cNvGraphicFramePr>
          <p:nvPr>
            <p:ph idx="1"/>
            <p:extLst>
              <p:ext uri="{D42A27DB-BD31-4B8C-83A1-F6EECF244321}">
                <p14:modId xmlns:p14="http://schemas.microsoft.com/office/powerpoint/2010/main" val="534246443"/>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4632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15" name="Picture 14" descr="Magnifying glass showing decling performance">
            <a:extLst>
              <a:ext uri="{FF2B5EF4-FFF2-40B4-BE49-F238E27FC236}">
                <a16:creationId xmlns:a16="http://schemas.microsoft.com/office/drawing/2014/main" id="{F7F485B1-E20B-49EB-A7A4-002AB59D6633}"/>
              </a:ext>
            </a:extLst>
          </p:cNvPr>
          <p:cNvPicPr>
            <a:picLocks noChangeAspect="1"/>
          </p:cNvPicPr>
          <p:nvPr/>
        </p:nvPicPr>
        <p:blipFill>
          <a:blip r:embed="rId2">
            <a:alphaModFix/>
          </a:blip>
          <a:srcRect l="5511" r="39042" b="-1"/>
          <a:stretch/>
        </p:blipFill>
        <p:spPr>
          <a:xfrm>
            <a:off x="-4704" y="10"/>
            <a:ext cx="5696712" cy="6857990"/>
          </a:xfrm>
          <a:prstGeom prst="rect">
            <a:avLst/>
          </a:prstGeom>
        </p:spPr>
      </p:pic>
      <p:sp>
        <p:nvSpPr>
          <p:cNvPr id="23" name="Rectangle 22">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375" y="-480370"/>
            <a:ext cx="4735963" cy="5696712"/>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E06E7E5E-2D6A-B845-5F0A-AF6BAC89169E}"/>
              </a:ext>
            </a:extLst>
          </p:cNvPr>
          <p:cNvSpPr>
            <a:spLocks noGrp="1"/>
          </p:cNvSpPr>
          <p:nvPr>
            <p:ph type="title"/>
          </p:nvPr>
        </p:nvSpPr>
        <p:spPr>
          <a:xfrm>
            <a:off x="642519" y="1371601"/>
            <a:ext cx="4023360" cy="2671482"/>
          </a:xfrm>
        </p:spPr>
        <p:txBody>
          <a:bodyPr>
            <a:normAutofit/>
          </a:bodyPr>
          <a:lstStyle/>
          <a:p>
            <a:r>
              <a:rPr lang="en-US" b="1" i="0">
                <a:solidFill>
                  <a:srgbClr val="FFFFFF"/>
                </a:solidFill>
                <a:effectLst/>
                <a:latin typeface="-apple-system"/>
              </a:rPr>
              <a:t>3. Objective</a:t>
            </a:r>
            <a:br>
              <a:rPr lang="en-US" b="1" i="0">
                <a:solidFill>
                  <a:srgbClr val="FFFFFF"/>
                </a:solidFill>
                <a:effectLst/>
                <a:latin typeface="-apple-system"/>
              </a:rPr>
            </a:br>
            <a:endParaRPr lang="en-US">
              <a:solidFill>
                <a:srgbClr val="FFFFFF"/>
              </a:solidFill>
            </a:endParaRPr>
          </a:p>
        </p:txBody>
      </p:sp>
      <p:sp>
        <p:nvSpPr>
          <p:cNvPr id="16" name="Content Placeholder 2">
            <a:extLst>
              <a:ext uri="{FF2B5EF4-FFF2-40B4-BE49-F238E27FC236}">
                <a16:creationId xmlns:a16="http://schemas.microsoft.com/office/drawing/2014/main" id="{C7904640-E964-3B3B-7934-EA949AED8825}"/>
              </a:ext>
            </a:extLst>
          </p:cNvPr>
          <p:cNvSpPr>
            <a:spLocks noGrp="1"/>
          </p:cNvSpPr>
          <p:nvPr>
            <p:ph idx="1"/>
          </p:nvPr>
        </p:nvSpPr>
        <p:spPr>
          <a:xfrm>
            <a:off x="6242960" y="1031002"/>
            <a:ext cx="5288049" cy="5266922"/>
          </a:xfrm>
        </p:spPr>
        <p:txBody>
          <a:bodyPr>
            <a:normAutofit/>
          </a:bodyPr>
          <a:lstStyle/>
          <a:p>
            <a:pPr>
              <a:lnSpc>
                <a:spcPct val="110000"/>
              </a:lnSpc>
            </a:pPr>
            <a:r>
              <a:rPr lang="en-US" sz="1700" b="0" i="0">
                <a:effectLst/>
                <a:latin typeface="-apple-system"/>
              </a:rPr>
              <a:t>The specific goals of this exploratory data analysis are to:</a:t>
            </a:r>
          </a:p>
          <a:p>
            <a:pPr>
              <a:lnSpc>
                <a:spcPct val="110000"/>
              </a:lnSpc>
              <a:buFont typeface="Arial" panose="020B0604020202020204" pitchFamily="34" charset="0"/>
              <a:buChar char="•"/>
            </a:pPr>
            <a:r>
              <a:rPr lang="en-US" sz="1700" b="1" i="0">
                <a:effectLst/>
                <a:latin typeface="-apple-system"/>
              </a:rPr>
              <a:t>Explore</a:t>
            </a:r>
            <a:r>
              <a:rPr lang="en-US" sz="1700" b="0" i="0">
                <a:effectLst/>
                <a:latin typeface="-apple-system"/>
              </a:rPr>
              <a:t> the dataset to uncover trends and patterns related to patient survival.</a:t>
            </a:r>
          </a:p>
          <a:p>
            <a:pPr>
              <a:lnSpc>
                <a:spcPct val="110000"/>
              </a:lnSpc>
              <a:buFont typeface="Arial" panose="020B0604020202020204" pitchFamily="34" charset="0"/>
              <a:buChar char="•"/>
            </a:pPr>
            <a:r>
              <a:rPr lang="en-US" sz="1700" b="1" i="0">
                <a:effectLst/>
                <a:latin typeface="-apple-system"/>
              </a:rPr>
              <a:t>Identify</a:t>
            </a:r>
            <a:r>
              <a:rPr lang="en-US" sz="1700" b="0" i="0">
                <a:effectLst/>
                <a:latin typeface="-apple-system"/>
              </a:rPr>
              <a:t> the key features that influence the five-year survival rate post-surgery.</a:t>
            </a:r>
          </a:p>
          <a:p>
            <a:pPr>
              <a:lnSpc>
                <a:spcPct val="110000"/>
              </a:lnSpc>
              <a:buFont typeface="Arial" panose="020B0604020202020204" pitchFamily="34" charset="0"/>
              <a:buChar char="•"/>
            </a:pPr>
            <a:r>
              <a:rPr lang="en-US" sz="1700" b="1" i="0">
                <a:effectLst/>
                <a:latin typeface="-apple-system"/>
              </a:rPr>
              <a:t>Predict</a:t>
            </a:r>
            <a:r>
              <a:rPr lang="en-US" sz="1700" b="0" i="0">
                <a:effectLst/>
                <a:latin typeface="-apple-system"/>
              </a:rPr>
              <a:t> survival likelihood using variables such as age, year of operation, and the number of positive axillary lymph nodes.</a:t>
            </a:r>
          </a:p>
          <a:p>
            <a:pPr>
              <a:lnSpc>
                <a:spcPct val="110000"/>
              </a:lnSpc>
            </a:pPr>
            <a:r>
              <a:rPr lang="en-US" sz="1700" b="0" i="0">
                <a:effectLst/>
                <a:latin typeface="-apple-system"/>
              </a:rPr>
              <a:t>This analysis also aims to highlight potential data biases and uncover critical medical insights, particularly regarding the role of axillary lymph nodes in survival outcomes.</a:t>
            </a:r>
          </a:p>
          <a:p>
            <a:pPr>
              <a:lnSpc>
                <a:spcPct val="110000"/>
              </a:lnSpc>
            </a:pPr>
            <a:br>
              <a:rPr lang="en-US" sz="1700"/>
            </a:br>
            <a:endParaRPr lang="en-US" sz="1700"/>
          </a:p>
        </p:txBody>
      </p:sp>
      <p:cxnSp>
        <p:nvCxnSpPr>
          <p:cNvPr id="25" name="Straight Connector 24">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18"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087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CF09E46-D985-7B72-3612-E29F3B5B34AB}"/>
              </a:ext>
            </a:extLst>
          </p:cNvPr>
          <p:cNvPicPr>
            <a:picLocks noChangeAspect="1"/>
          </p:cNvPicPr>
          <p:nvPr/>
        </p:nvPicPr>
        <p:blipFill>
          <a:blip r:embed="rId2"/>
          <a:srcRect r="60073" b="-445"/>
          <a:stretch/>
        </p:blipFill>
        <p:spPr>
          <a:xfrm>
            <a:off x="7268562" y="-132193"/>
            <a:ext cx="4846320" cy="6857990"/>
          </a:xfrm>
          <a:prstGeom prst="rect">
            <a:avLst/>
          </a:prstGeom>
        </p:spPr>
      </p:pic>
      <p:sp>
        <p:nvSpPr>
          <p:cNvPr id="2" name="Title 1">
            <a:extLst>
              <a:ext uri="{FF2B5EF4-FFF2-40B4-BE49-F238E27FC236}">
                <a16:creationId xmlns:a16="http://schemas.microsoft.com/office/drawing/2014/main" id="{36177166-D656-B06F-F2AC-D0A2DE3466EA}"/>
              </a:ext>
            </a:extLst>
          </p:cNvPr>
          <p:cNvSpPr>
            <a:spLocks noGrp="1"/>
          </p:cNvSpPr>
          <p:nvPr>
            <p:ph type="title"/>
          </p:nvPr>
        </p:nvSpPr>
        <p:spPr>
          <a:xfrm>
            <a:off x="640080" y="1371600"/>
            <a:ext cx="5852160" cy="1097280"/>
          </a:xfrm>
        </p:spPr>
        <p:txBody>
          <a:bodyPr anchor="t">
            <a:normAutofit/>
          </a:bodyPr>
          <a:lstStyle/>
          <a:p>
            <a:pPr>
              <a:lnSpc>
                <a:spcPct val="90000"/>
              </a:lnSpc>
            </a:pPr>
            <a:r>
              <a:rPr lang="en-US" sz="3400" b="1" i="0">
                <a:effectLst/>
                <a:latin typeface="-apple-system"/>
              </a:rPr>
              <a:t>4. Data Understanding</a:t>
            </a:r>
            <a:br>
              <a:rPr lang="en-US" sz="3400" b="1" i="0">
                <a:effectLst/>
                <a:latin typeface="-apple-system"/>
              </a:rPr>
            </a:br>
            <a:endParaRPr lang="en-US" sz="3400"/>
          </a:p>
        </p:txBody>
      </p:sp>
      <p:sp>
        <p:nvSpPr>
          <p:cNvPr id="3" name="Content Placeholder 2">
            <a:extLst>
              <a:ext uri="{FF2B5EF4-FFF2-40B4-BE49-F238E27FC236}">
                <a16:creationId xmlns:a16="http://schemas.microsoft.com/office/drawing/2014/main" id="{63512D0D-DC55-BAA5-307C-38E770C1071C}"/>
              </a:ext>
            </a:extLst>
          </p:cNvPr>
          <p:cNvSpPr>
            <a:spLocks noGrp="1"/>
          </p:cNvSpPr>
          <p:nvPr>
            <p:ph idx="1"/>
          </p:nvPr>
        </p:nvSpPr>
        <p:spPr>
          <a:xfrm>
            <a:off x="640080" y="2633236"/>
            <a:ext cx="5852160" cy="3664685"/>
          </a:xfrm>
        </p:spPr>
        <p:txBody>
          <a:bodyPr>
            <a:normAutofit/>
          </a:bodyPr>
          <a:lstStyle/>
          <a:p>
            <a:pPr>
              <a:buFont typeface="Arial" panose="020B0604020202020204" pitchFamily="34" charset="0"/>
              <a:buChar char="•"/>
            </a:pPr>
            <a:r>
              <a:rPr lang="en-US" b="1" i="0" dirty="0">
                <a:effectLst/>
                <a:latin typeface="-apple-system"/>
              </a:rPr>
              <a:t>Data Source:</a:t>
            </a:r>
            <a:r>
              <a:rPr lang="en-US" b="0" i="0" dirty="0">
                <a:effectLst/>
                <a:latin typeface="-apple-system"/>
              </a:rPr>
              <a:t> Haberman’s Cancer Survival Dataset (sourced from Kaggle).</a:t>
            </a:r>
          </a:p>
          <a:p>
            <a:pPr marL="0" indent="0">
              <a:buNone/>
            </a:pPr>
            <a:br>
              <a:rPr lang="en-US" dirty="0"/>
            </a:br>
            <a:endParaRPr lang="en-US" dirty="0"/>
          </a:p>
        </p:txBody>
      </p:sp>
    </p:spTree>
    <p:extLst>
      <p:ext uri="{BB962C8B-B14F-4D97-AF65-F5344CB8AC3E}">
        <p14:creationId xmlns:p14="http://schemas.microsoft.com/office/powerpoint/2010/main" val="3474416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E747D8-2C79-7EBA-42BB-DB3780E08D2E}"/>
              </a:ext>
            </a:extLst>
          </p:cNvPr>
          <p:cNvSpPr>
            <a:spLocks noGrp="1"/>
          </p:cNvSpPr>
          <p:nvPr>
            <p:ph type="title"/>
          </p:nvPr>
        </p:nvSpPr>
        <p:spPr>
          <a:xfrm>
            <a:off x="640080" y="914399"/>
            <a:ext cx="3000587" cy="4160520"/>
          </a:xfrm>
        </p:spPr>
        <p:txBody>
          <a:bodyPr anchor="t">
            <a:normAutofit/>
          </a:bodyPr>
          <a:lstStyle/>
          <a:p>
            <a:r>
              <a:rPr lang="en-US" sz="3600" b="1" i="0">
                <a:effectLst/>
                <a:latin typeface="-apple-system"/>
              </a:rPr>
              <a:t>Features:</a:t>
            </a:r>
            <a:endParaRPr lang="en-US" sz="3600"/>
          </a:p>
        </p:txBody>
      </p:sp>
      <p:cxnSp>
        <p:nvCxnSpPr>
          <p:cNvPr id="12" name="Straight Connector 11">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6" name="Rectangle 1">
            <a:extLst>
              <a:ext uri="{FF2B5EF4-FFF2-40B4-BE49-F238E27FC236}">
                <a16:creationId xmlns:a16="http://schemas.microsoft.com/office/drawing/2014/main" id="{133770CE-BDAA-CF72-8D1B-E271A3F1D5D2}"/>
              </a:ext>
            </a:extLst>
          </p:cNvPr>
          <p:cNvGraphicFramePr>
            <a:graphicFrameLocks noGrp="1"/>
          </p:cNvGraphicFramePr>
          <p:nvPr>
            <p:ph idx="1"/>
            <p:extLst>
              <p:ext uri="{D42A27DB-BD31-4B8C-83A1-F6EECF244321}">
                <p14:modId xmlns:p14="http://schemas.microsoft.com/office/powerpoint/2010/main" val="3419079257"/>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8105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4653FC-9DD5-CBD3-B55C-E8989D6B051A}"/>
              </a:ext>
            </a:extLst>
          </p:cNvPr>
          <p:cNvSpPr>
            <a:spLocks noGrp="1"/>
          </p:cNvSpPr>
          <p:nvPr>
            <p:ph type="title"/>
          </p:nvPr>
        </p:nvSpPr>
        <p:spPr>
          <a:xfrm>
            <a:off x="640080" y="914399"/>
            <a:ext cx="3000587" cy="4160520"/>
          </a:xfrm>
        </p:spPr>
        <p:txBody>
          <a:bodyPr anchor="t">
            <a:normAutofit/>
          </a:bodyPr>
          <a:lstStyle/>
          <a:p>
            <a:r>
              <a:rPr lang="en-US" sz="3600" b="1" i="0">
                <a:effectLst/>
                <a:latin typeface="-apple-system"/>
              </a:rPr>
              <a:t>Dataset Overview:</a:t>
            </a:r>
            <a:endParaRPr lang="en-US" sz="3600"/>
          </a:p>
        </p:txBody>
      </p:sp>
      <p:cxnSp>
        <p:nvCxnSpPr>
          <p:cNvPr id="14" name="Straight Connector 13">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7476D50A-A556-C48F-51B4-3D3CE26FB083}"/>
              </a:ext>
            </a:extLst>
          </p:cNvPr>
          <p:cNvGraphicFramePr>
            <a:graphicFrameLocks noGrp="1"/>
          </p:cNvGraphicFramePr>
          <p:nvPr>
            <p:ph idx="1"/>
            <p:extLst>
              <p:ext uri="{D42A27DB-BD31-4B8C-83A1-F6EECF244321}">
                <p14:modId xmlns:p14="http://schemas.microsoft.com/office/powerpoint/2010/main" val="2691499391"/>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5319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230769-9FBD-CEBB-D607-F4EE7CDD3C4F}"/>
              </a:ext>
            </a:extLst>
          </p:cNvPr>
          <p:cNvSpPr>
            <a:spLocks noGrp="1"/>
          </p:cNvSpPr>
          <p:nvPr>
            <p:ph type="title"/>
          </p:nvPr>
        </p:nvSpPr>
        <p:spPr>
          <a:xfrm>
            <a:off x="640080" y="914399"/>
            <a:ext cx="3000587" cy="4160520"/>
          </a:xfrm>
        </p:spPr>
        <p:txBody>
          <a:bodyPr anchor="t">
            <a:normAutofit/>
          </a:bodyPr>
          <a:lstStyle/>
          <a:p>
            <a:r>
              <a:rPr lang="en-US" sz="3600" b="1" i="0">
                <a:effectLst/>
                <a:latin typeface="-apple-system"/>
              </a:rPr>
              <a:t>Initial Observations:</a:t>
            </a:r>
            <a:endParaRPr lang="en-US" sz="3600"/>
          </a:p>
        </p:txBody>
      </p:sp>
      <p:cxnSp>
        <p:nvCxnSpPr>
          <p:cNvPr id="11" name="Straight Connector 10">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004F660A-5C1A-C39E-4DD4-8DC8D49C891A}"/>
              </a:ext>
            </a:extLst>
          </p:cNvPr>
          <p:cNvGraphicFramePr>
            <a:graphicFrameLocks noGrp="1"/>
          </p:cNvGraphicFramePr>
          <p:nvPr>
            <p:ph idx="1"/>
            <p:extLst>
              <p:ext uri="{D42A27DB-BD31-4B8C-83A1-F6EECF244321}">
                <p14:modId xmlns:p14="http://schemas.microsoft.com/office/powerpoint/2010/main" val="4220959958"/>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7826327"/>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206</TotalTime>
  <Words>1117</Words>
  <Application>Microsoft Office PowerPoint</Application>
  <PresentationFormat>Widescreen</PresentationFormat>
  <Paragraphs>100</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-apple-system</vt:lpstr>
      <vt:lpstr>Arial</vt:lpstr>
      <vt:lpstr>Grandview Display</vt:lpstr>
      <vt:lpstr>Neue Haas Grotesk Text Pro</vt:lpstr>
      <vt:lpstr>var(--fontStack-monospace, ui-monospace, SFMono-Regular, SF Mono, Menlo, Consolas, Liberation Mono, monospace)</vt:lpstr>
      <vt:lpstr>DashVTI</vt:lpstr>
      <vt:lpstr>Haberman's Cancer Survival - Exploratory Data Analysis (EDA) </vt:lpstr>
      <vt:lpstr>1. Introduction </vt:lpstr>
      <vt:lpstr>2. Business Understanding </vt:lpstr>
      <vt:lpstr>Primary Objective:</vt:lpstr>
      <vt:lpstr>3. Objective </vt:lpstr>
      <vt:lpstr>4. Data Understanding </vt:lpstr>
      <vt:lpstr>Features:</vt:lpstr>
      <vt:lpstr>Dataset Overview:</vt:lpstr>
      <vt:lpstr>Initial Observations:</vt:lpstr>
      <vt:lpstr>5. Data Preparation </vt:lpstr>
      <vt:lpstr>Data Cleaning:</vt:lpstr>
      <vt:lpstr>Data Transformation:</vt:lpstr>
      <vt:lpstr>Feature Engineering:</vt:lpstr>
      <vt:lpstr>Data Analysis </vt:lpstr>
      <vt:lpstr>Univariate Analysis: </vt:lpstr>
      <vt:lpstr>1. Age: </vt:lpstr>
      <vt:lpstr>2. Operation Year: </vt:lpstr>
      <vt:lpstr>3. Axillary Nodes: </vt:lpstr>
      <vt:lpstr>4. Survival Status: </vt:lpstr>
      <vt:lpstr>Bivariate Analysis: </vt:lpstr>
      <vt:lpstr>1. Age vs. Survival:  </vt:lpstr>
      <vt:lpstr>2. Axillary Nodes vs. Survival: </vt:lpstr>
      <vt:lpstr>3. Operation Year vs. Survival: </vt:lpstr>
      <vt:lpstr>Visualizations:  </vt:lpstr>
      <vt:lpstr>Histograms:  </vt:lpstr>
      <vt:lpstr>Boxplots:  </vt:lpstr>
      <vt:lpstr>Heatmaps: </vt:lpstr>
      <vt:lpstr>Key Findings: </vt:lpstr>
      <vt:lpstr>7. Conclusion </vt:lpstr>
      <vt:lpstr>Key takeaways:</vt:lpstr>
      <vt:lpstr>8. Recommendations </vt:lpstr>
      <vt:lpstr>Business-Focused Recommendations:  </vt:lpstr>
      <vt:lpstr>Technical Recommendations: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Anguista Kupeka</dc:creator>
  <cp:lastModifiedBy>Anguista Kupeka</cp:lastModifiedBy>
  <cp:revision>1</cp:revision>
  <dcterms:created xsi:type="dcterms:W3CDTF">2025-02-25T10:24:39Z</dcterms:created>
  <dcterms:modified xsi:type="dcterms:W3CDTF">2025-02-25T13:51:35Z</dcterms:modified>
</cp:coreProperties>
</file>